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62" r:id="rId2"/>
  </p:sldMasterIdLst>
  <p:notesMasterIdLst>
    <p:notesMasterId r:id="rId16"/>
  </p:notesMasterIdLst>
  <p:sldIdLst>
    <p:sldId id="3580" r:id="rId3"/>
    <p:sldId id="3581" r:id="rId4"/>
    <p:sldId id="3582" r:id="rId5"/>
    <p:sldId id="3583" r:id="rId6"/>
    <p:sldId id="3584" r:id="rId7"/>
    <p:sldId id="3585" r:id="rId8"/>
    <p:sldId id="3586" r:id="rId9"/>
    <p:sldId id="3587" r:id="rId10"/>
    <p:sldId id="3588" r:id="rId11"/>
    <p:sldId id="3464" r:id="rId12"/>
    <p:sldId id="3510" r:id="rId13"/>
    <p:sldId id="3511" r:id="rId14"/>
    <p:sldId id="3512" r:id="rId15"/>
  </p:sldIdLst>
  <p:sldSz cx="16256000" cy="9144000"/>
  <p:notesSz cx="6669088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5pPr>
    <a:lvl6pPr marL="2286000" algn="l" defTabSz="9144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6pPr>
    <a:lvl7pPr marL="2743200" algn="l" defTabSz="9144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7pPr>
    <a:lvl8pPr marL="3200400" algn="l" defTabSz="9144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8pPr>
    <a:lvl9pPr marL="3657600" algn="l" defTabSz="9144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">
          <p15:clr>
            <a:srgbClr val="A4A3A4"/>
          </p15:clr>
        </p15:guide>
        <p15:guide id="2" pos="3669">
          <p15:clr>
            <a:srgbClr val="A4A3A4"/>
          </p15:clr>
        </p15:guide>
        <p15:guide id="3" pos="3738">
          <p15:clr>
            <a:srgbClr val="A4A3A4"/>
          </p15:clr>
        </p15:guide>
        <p15:guide id="4" pos="8456">
          <p15:clr>
            <a:srgbClr val="A4A3A4"/>
          </p15:clr>
        </p15:guide>
        <p15:guide id="5" pos="2444">
          <p15:clr>
            <a:srgbClr val="A4A3A4"/>
          </p15:clr>
        </p15:guide>
        <p15:guide id="6" pos="6448">
          <p15:clr>
            <a:srgbClr val="A4A3A4"/>
          </p15:clr>
        </p15:guide>
        <p15:guide id="7" pos="975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rena Santos Deganelli" initials="LSD" lastIdx="5" clrIdx="0"/>
  <p:cmAuthor id="2" name="Marcela de Carvalho Ponce Kawauti" initials="MdCPK" lastIdx="1" clrIdx="1"/>
  <p:cmAuthor id="3" name="Gabriel Casalecchi" initials="GC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DF483A"/>
    <a:srgbClr val="0056AC"/>
    <a:srgbClr val="F2F2F2"/>
    <a:srgbClr val="D9D9D9"/>
    <a:srgbClr val="EEEEEE"/>
    <a:srgbClr val="808080"/>
    <a:srgbClr val="CECEEF"/>
    <a:srgbClr val="FFFF99"/>
    <a:srgbClr val="D1D1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Estilo Médio 3 - Ênfas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5758FB7-9AC5-4552-8A53-C91805E547FA}" styleName="Estilo com Tema 1 - Ênfas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Estilo Claro 2 - Ênfas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2833802-FEF1-4C79-8D5D-14CF1EAF98D9}" styleName="Estilo Claro 2 - Ênfas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CF1AB2-1976-4502-BF36-3FF5EA218861}" styleName="Estilo Médio 4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71" autoAdjust="0"/>
    <p:restoredTop sz="86121" autoAdjust="0"/>
  </p:normalViewPr>
  <p:slideViewPr>
    <p:cSldViewPr>
      <p:cViewPr varScale="1">
        <p:scale>
          <a:sx n="47" d="100"/>
          <a:sy n="47" d="100"/>
        </p:scale>
        <p:origin x="1062" y="42"/>
      </p:cViewPr>
      <p:guideLst>
        <p:guide orient="horz" pos="22"/>
        <p:guide pos="3669"/>
        <p:guide pos="3738"/>
        <p:guide pos="8456"/>
        <p:guide pos="2444"/>
        <p:guide pos="6448"/>
        <p:guide pos="9759"/>
      </p:guideLst>
    </p:cSldViewPr>
  </p:slideViewPr>
  <p:outlineViewPr>
    <p:cViewPr>
      <p:scale>
        <a:sx n="33" d="100"/>
        <a:sy n="33" d="100"/>
      </p:scale>
      <p:origin x="0" y="27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1217601770067415E-2"/>
          <c:y val="3.3028341411670804E-2"/>
          <c:w val="0.95756479645986514"/>
          <c:h val="0.76732680663426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Plan1!$A$2</c:f>
              <c:strCache>
                <c:ptCount val="1"/>
                <c:pt idx="0">
                  <c:v>Aumentou</c:v>
                </c:pt>
              </c:strCache>
            </c:strRef>
          </c:tx>
          <c:spPr>
            <a:solidFill>
              <a:srgbClr val="0056AC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Plan1!$B$1:$I$1</c:f>
              <c:strCache>
                <c:ptCount val="8"/>
                <c:pt idx="0">
                  <c:v>Geral 2020</c:v>
                </c:pt>
                <c:pt idx="1">
                  <c:v>Homem</c:v>
                </c:pt>
                <c:pt idx="2">
                  <c:v>Mulher</c:v>
                </c:pt>
                <c:pt idx="3">
                  <c:v>18 a 34</c:v>
                </c:pt>
                <c:pt idx="4">
                  <c:v>35 a 49</c:v>
                </c:pt>
                <c:pt idx="5">
                  <c:v>55 ou mais</c:v>
                </c:pt>
                <c:pt idx="6">
                  <c:v>A/B</c:v>
                </c:pt>
                <c:pt idx="7">
                  <c:v>C/D/E</c:v>
                </c:pt>
              </c:strCache>
            </c:strRef>
          </c:cat>
          <c:val>
            <c:numRef>
              <c:f>Plan1!$B$2:$I$2</c:f>
              <c:numCache>
                <c:formatCode>0.0%</c:formatCode>
                <c:ptCount val="8"/>
                <c:pt idx="0">
                  <c:v>0.4192994991164995</c:v>
                </c:pt>
                <c:pt idx="1">
                  <c:v>0.38675595914943001</c:v>
                </c:pt>
                <c:pt idx="2">
                  <c:v>0.44482076068837073</c:v>
                </c:pt>
                <c:pt idx="3">
                  <c:v>0.4139131573843377</c:v>
                </c:pt>
                <c:pt idx="4">
                  <c:v>0.45303790588948201</c:v>
                </c:pt>
                <c:pt idx="5">
                  <c:v>0.34866928514015089</c:v>
                </c:pt>
                <c:pt idx="6">
                  <c:v>0.31976899159801858</c:v>
                </c:pt>
                <c:pt idx="7">
                  <c:v>0.45450137795526258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F9-48C8-A583-F381C782FE25}"/>
            </c:ext>
          </c:extLst>
        </c:ser>
        <c:ser>
          <c:idx val="1"/>
          <c:order val="1"/>
          <c:tx>
            <c:strRef>
              <c:f>Plan1!$A$3</c:f>
              <c:strCache>
                <c:ptCount val="1"/>
                <c:pt idx="0">
                  <c:v>Se manteve</c:v>
                </c:pt>
              </c:strCache>
            </c:strRef>
          </c:tx>
          <c:spPr>
            <a:solidFill>
              <a:srgbClr val="9C9CDF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Plan1!$B$1:$I$1</c:f>
              <c:strCache>
                <c:ptCount val="8"/>
                <c:pt idx="0">
                  <c:v>Geral 2020</c:v>
                </c:pt>
                <c:pt idx="1">
                  <c:v>Homem</c:v>
                </c:pt>
                <c:pt idx="2">
                  <c:v>Mulher</c:v>
                </c:pt>
                <c:pt idx="3">
                  <c:v>18 a 34</c:v>
                </c:pt>
                <c:pt idx="4">
                  <c:v>35 a 49</c:v>
                </c:pt>
                <c:pt idx="5">
                  <c:v>55 ou mais</c:v>
                </c:pt>
                <c:pt idx="6">
                  <c:v>A/B</c:v>
                </c:pt>
                <c:pt idx="7">
                  <c:v>C/D/E</c:v>
                </c:pt>
              </c:strCache>
            </c:strRef>
          </c:cat>
          <c:val>
            <c:numRef>
              <c:f>Plan1!$B$3:$I$3</c:f>
              <c:numCache>
                <c:formatCode>0.0%</c:formatCode>
                <c:ptCount val="8"/>
                <c:pt idx="0">
                  <c:v>0.31131248894232916</c:v>
                </c:pt>
                <c:pt idx="1">
                  <c:v>0.34494799196105014</c:v>
                </c:pt>
                <c:pt idx="2">
                  <c:v>0.28493488922481602</c:v>
                </c:pt>
                <c:pt idx="3">
                  <c:v>0.30738933778437394</c:v>
                </c:pt>
                <c:pt idx="4">
                  <c:v>0.27390741344432112</c:v>
                </c:pt>
                <c:pt idx="5">
                  <c:v>0.41581553953814426</c:v>
                </c:pt>
                <c:pt idx="6">
                  <c:v>0.4073881818059521</c:v>
                </c:pt>
                <c:pt idx="7">
                  <c:v>0.27733250648411173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F9-48C8-A583-F381C782FE25}"/>
            </c:ext>
          </c:extLst>
        </c:ser>
        <c:ser>
          <c:idx val="2"/>
          <c:order val="2"/>
          <c:tx>
            <c:strRef>
              <c:f>Plan1!$A$4</c:f>
              <c:strCache>
                <c:ptCount val="1"/>
                <c:pt idx="0">
                  <c:v>Diminuiu</c:v>
                </c:pt>
              </c:strCache>
            </c:strRef>
          </c:tx>
          <c:spPr>
            <a:solidFill>
              <a:srgbClr val="D1D1F0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Plan1!$B$1:$I$1</c:f>
              <c:strCache>
                <c:ptCount val="8"/>
                <c:pt idx="0">
                  <c:v>Geral 2020</c:v>
                </c:pt>
                <c:pt idx="1">
                  <c:v>Homem</c:v>
                </c:pt>
                <c:pt idx="2">
                  <c:v>Mulher</c:v>
                </c:pt>
                <c:pt idx="3">
                  <c:v>18 a 34</c:v>
                </c:pt>
                <c:pt idx="4">
                  <c:v>35 a 49</c:v>
                </c:pt>
                <c:pt idx="5">
                  <c:v>55 ou mais</c:v>
                </c:pt>
                <c:pt idx="6">
                  <c:v>A/B</c:v>
                </c:pt>
                <c:pt idx="7">
                  <c:v>C/D/E</c:v>
                </c:pt>
              </c:strCache>
            </c:strRef>
          </c:cat>
          <c:val>
            <c:numRef>
              <c:f>Plan1!$B$4:$I$4</c:f>
              <c:numCache>
                <c:formatCode>0.0%</c:formatCode>
                <c:ptCount val="8"/>
                <c:pt idx="0">
                  <c:v>0.25244060632661114</c:v>
                </c:pt>
                <c:pt idx="1">
                  <c:v>0.2521673537362536</c:v>
                </c:pt>
                <c:pt idx="2">
                  <c:v>0.25265489619307208</c:v>
                </c:pt>
                <c:pt idx="3">
                  <c:v>0.24938613884624097</c:v>
                </c:pt>
                <c:pt idx="4">
                  <c:v>0.26473116806140234</c:v>
                </c:pt>
                <c:pt idx="5">
                  <c:v>0.22960254669141833</c:v>
                </c:pt>
                <c:pt idx="6">
                  <c:v>0.26357874394621583</c:v>
                </c:pt>
                <c:pt idx="7">
                  <c:v>0.2485012777654462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0F9-48C8-A583-F381C782FE25}"/>
            </c:ext>
          </c:extLst>
        </c:ser>
        <c:ser>
          <c:idx val="3"/>
          <c:order val="3"/>
          <c:tx>
            <c:strRef>
              <c:f>Plan1!$A$5</c:f>
              <c:strCache>
                <c:ptCount val="1"/>
                <c:pt idx="0">
                  <c:v>Não sei</c:v>
                </c:pt>
              </c:strCache>
            </c:strRef>
          </c:tx>
          <c:spPr>
            <a:solidFill>
              <a:srgbClr val="FFFF99"/>
            </a:solidFill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pt-BR"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Plan1!$B$1:$I$1</c:f>
              <c:strCache>
                <c:ptCount val="8"/>
                <c:pt idx="0">
                  <c:v>Geral 2020</c:v>
                </c:pt>
                <c:pt idx="1">
                  <c:v>Homem</c:v>
                </c:pt>
                <c:pt idx="2">
                  <c:v>Mulher</c:v>
                </c:pt>
                <c:pt idx="3">
                  <c:v>18 a 34</c:v>
                </c:pt>
                <c:pt idx="4">
                  <c:v>35 a 49</c:v>
                </c:pt>
                <c:pt idx="5">
                  <c:v>55 ou mais</c:v>
                </c:pt>
                <c:pt idx="6">
                  <c:v>A/B</c:v>
                </c:pt>
                <c:pt idx="7">
                  <c:v>C/D/E</c:v>
                </c:pt>
              </c:strCache>
            </c:strRef>
          </c:cat>
          <c:val>
            <c:numRef>
              <c:f>Plan1!$B$5:$I$5</c:f>
              <c:numCache>
                <c:formatCode>0.0%</c:formatCode>
                <c:ptCount val="8"/>
                <c:pt idx="0">
                  <c:v>1.69474056145596E-2</c:v>
                </c:pt>
                <c:pt idx="1">
                  <c:v>1.612869515326594E-2</c:v>
                </c:pt>
                <c:pt idx="2">
                  <c:v>1.7589453893740239E-2</c:v>
                </c:pt>
                <c:pt idx="3">
                  <c:v>2.9311365985045839E-2</c:v>
                </c:pt>
                <c:pt idx="4">
                  <c:v>8.3235126047939093E-3</c:v>
                </c:pt>
                <c:pt idx="5">
                  <c:v>5.9126286302862603E-3</c:v>
                </c:pt>
                <c:pt idx="6">
                  <c:v>9.2640826498138294E-3</c:v>
                </c:pt>
                <c:pt idx="7">
                  <c:v>1.9664837795178639E-2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64-4323-8048-0AE5BB3E2C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156887552"/>
        <c:axId val="116126208"/>
      </c:barChart>
      <c:catAx>
        <c:axId val="15688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pt-BR"/>
          </a:p>
        </c:txPr>
        <c:crossAx val="116126208"/>
        <c:crosses val="autoZero"/>
        <c:auto val="1"/>
        <c:lblAlgn val="ctr"/>
        <c:lblOffset val="100"/>
        <c:noMultiLvlLbl val="0"/>
      </c:catAx>
      <c:valAx>
        <c:axId val="11612620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5688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934649967802419"/>
          <c:y val="0.92341202509086795"/>
          <c:w val="0.68466629037005367"/>
          <c:h val="6.42301461784234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pt-B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802608159278602"/>
          <c:y val="0.17953254914785707"/>
          <c:w val="0.58808367357330671"/>
          <c:h val="0.56144124326525069"/>
        </c:manualLayout>
      </c:layout>
      <c:doughnut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dPt>
            <c:idx val="0"/>
            <c:bubble3D val="0"/>
            <c:spPr>
              <a:solidFill>
                <a:srgbClr val="0056AC"/>
              </a:solidFill>
            </c:spPr>
            <c:extLst>
              <c:ext xmlns:c16="http://schemas.microsoft.com/office/drawing/2014/chart" uri="{C3380CC4-5D6E-409C-BE32-E72D297353CC}">
                <c16:uniqueId val="{00000001-73D6-4813-842B-EBED83B87FF4}"/>
              </c:ext>
            </c:extLst>
          </c:dPt>
          <c:dPt>
            <c:idx val="1"/>
            <c:bubble3D val="0"/>
            <c:spPr>
              <a:solidFill>
                <a:srgbClr val="9C9CDF"/>
              </a:solidFill>
            </c:spPr>
            <c:extLst>
              <c:ext xmlns:c16="http://schemas.microsoft.com/office/drawing/2014/chart" uri="{C3380CC4-5D6E-409C-BE32-E72D297353CC}">
                <c16:uniqueId val="{00000003-73D6-4813-842B-EBED83B87FF4}"/>
              </c:ext>
            </c:extLst>
          </c:dPt>
          <c:dPt>
            <c:idx val="2"/>
            <c:bubble3D val="0"/>
            <c:spPr>
              <a:solidFill>
                <a:srgbClr val="CECEEF"/>
              </a:solidFill>
            </c:spPr>
            <c:extLst>
              <c:ext xmlns:c16="http://schemas.microsoft.com/office/drawing/2014/chart" uri="{C3380CC4-5D6E-409C-BE32-E72D297353CC}">
                <c16:uniqueId val="{00000005-73D6-4813-842B-EBED83B87FF4}"/>
              </c:ext>
            </c:extLst>
          </c:dPt>
          <c:dPt>
            <c:idx val="3"/>
            <c:bubble3D val="0"/>
            <c:spPr>
              <a:solidFill>
                <a:srgbClr val="FFFF99"/>
              </a:solidFill>
            </c:spPr>
            <c:extLst>
              <c:ext xmlns:c16="http://schemas.microsoft.com/office/drawing/2014/chart" uri="{C3380CC4-5D6E-409C-BE32-E72D297353CC}">
                <c16:uniqueId val="{00000007-73D6-4813-842B-EBED83B87FF4}"/>
              </c:ext>
            </c:extLst>
          </c:dPt>
          <c:dPt>
            <c:idx val="4"/>
            <c:bubble3D val="0"/>
            <c:spPr>
              <a:solidFill>
                <a:srgbClr val="FF9966"/>
              </a:solidFill>
            </c:spPr>
            <c:extLst>
              <c:ext xmlns:c16="http://schemas.microsoft.com/office/drawing/2014/chart" uri="{C3380CC4-5D6E-409C-BE32-E72D297353CC}">
                <c16:uniqueId val="{00000009-73D6-4813-842B-EBED83B87FF4}"/>
              </c:ext>
            </c:extLst>
          </c:dPt>
          <c:dLbls>
            <c:dLbl>
              <c:idx val="0"/>
              <c:numFmt formatCode="0.0%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80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73D6-4813-842B-EBED83B87FF4}"/>
                </c:ext>
              </c:extLst>
            </c:dLbl>
            <c:numFmt formatCode="0.0%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Plan1!$A$2:$A$3</c:f>
              <c:strCache>
                <c:ptCount val="2"/>
                <c:pt idx="0">
                  <c:v>Homem</c:v>
                </c:pt>
                <c:pt idx="1">
                  <c:v>Mulher</c:v>
                </c:pt>
              </c:strCache>
            </c:strRef>
          </c:cat>
          <c:val>
            <c:numRef>
              <c:f>Plan1!$B$2:$B$3</c:f>
              <c:numCache>
                <c:formatCode>0.0%</c:formatCode>
                <c:ptCount val="2"/>
                <c:pt idx="0">
                  <c:v>0.43953067771626714</c:v>
                </c:pt>
                <c:pt idx="1">
                  <c:v>0.56046932228373203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3D6-4813-842B-EBED83B87F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80"/>
        <c:holeSize val="60"/>
      </c:doughnut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30714310099803727"/>
          <c:y val="0.7917532362428259"/>
          <c:w val="0.32267074491723141"/>
          <c:h val="0.15387434876016531"/>
        </c:manualLayout>
      </c:layout>
      <c:overlay val="0"/>
      <c:txPr>
        <a:bodyPr/>
        <a:lstStyle/>
        <a:p>
          <a:pPr>
            <a:defRPr sz="1800">
              <a:latin typeface="Arial" panose="020B0604020202020204" pitchFamily="34" charset="0"/>
              <a:cs typeface="Arial" panose="020B060402020202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223237308450691"/>
          <c:y val="3.4338004715689235E-2"/>
          <c:w val="0.58631799417601205"/>
          <c:h val="0.76042122672584289"/>
        </c:manualLayout>
      </c:layout>
      <c:pie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56AC"/>
            </a:solidFill>
          </c:spPr>
          <c:dPt>
            <c:idx val="0"/>
            <c:bubble3D val="0"/>
            <c:spPr>
              <a:solidFill>
                <a:srgbClr val="0056A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A0D-47C8-8FAB-4E924988584E}"/>
              </c:ext>
            </c:extLst>
          </c:dPt>
          <c:dPt>
            <c:idx val="1"/>
            <c:bubble3D val="0"/>
            <c:spPr>
              <a:solidFill>
                <a:srgbClr val="9C9CDF"/>
              </a:solidFill>
              <a:ln w="19050">
                <a:solidFill>
                  <a:schemeClr val="accent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A0D-47C8-8FAB-4E924988584E}"/>
              </c:ext>
            </c:extLst>
          </c:dPt>
          <c:dPt>
            <c:idx val="2"/>
            <c:bubble3D val="0"/>
            <c:spPr>
              <a:solidFill>
                <a:srgbClr val="CECEE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A0D-47C8-8FAB-4E924988584E}"/>
              </c:ext>
            </c:extLst>
          </c:dPt>
          <c:dPt>
            <c:idx val="3"/>
            <c:bubble3D val="0"/>
            <c:spPr>
              <a:solidFill>
                <a:srgbClr val="FFFF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A0D-47C8-8FAB-4E924988584E}"/>
              </c:ext>
            </c:extLst>
          </c:dPt>
          <c:dPt>
            <c:idx val="4"/>
            <c:bubble3D val="0"/>
            <c:spPr>
              <a:solidFill>
                <a:srgbClr val="FF99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A0D-47C8-8FAB-4E924988584E}"/>
              </c:ext>
            </c:extLst>
          </c:dPt>
          <c:dPt>
            <c:idx val="5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A0D-47C8-8FAB-4E924988584E}"/>
              </c:ext>
            </c:extLst>
          </c:dPt>
          <c:dLbls>
            <c:dLbl>
              <c:idx val="0"/>
              <c:layout>
                <c:manualLayout>
                  <c:x val="-9.4006452318460262E-2"/>
                  <c:y val="0.10857957859434238"/>
                </c:manualLayout>
              </c:layout>
              <c:numFmt formatCode="0.0%" sourceLinked="0"/>
              <c:spPr>
                <a:noFill/>
                <a:ln w="25400">
                  <a:noFill/>
                </a:ln>
              </c:spPr>
              <c:txPr>
                <a:bodyPr rot="0" spcFirstLastPara="1" vertOverflow="ellipsis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pt-B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FA0D-47C8-8FAB-4E924988584E}"/>
                </c:ext>
              </c:extLst>
            </c:dLbl>
            <c:dLbl>
              <c:idx val="1"/>
              <c:layout>
                <c:manualLayout>
                  <c:x val="-0.14371883202099739"/>
                  <c:y val="-3.43657042869641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A0D-47C8-8FAB-4E924988584E}"/>
                </c:ext>
              </c:extLst>
            </c:dLbl>
            <c:dLbl>
              <c:idx val="2"/>
              <c:layout>
                <c:manualLayout>
                  <c:x val="6.1090011967441911E-2"/>
                  <c:y val="-0.1165200861572127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A0D-47C8-8FAB-4E924988584E}"/>
                </c:ext>
              </c:extLst>
            </c:dLbl>
            <c:dLbl>
              <c:idx val="3"/>
              <c:layout>
                <c:manualLayout>
                  <c:x val="0.13374562554680669"/>
                  <c:y val="-6.081182560513269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A0D-47C8-8FAB-4E924988584E}"/>
                </c:ext>
              </c:extLst>
            </c:dLbl>
            <c:dLbl>
              <c:idx val="4"/>
              <c:layout>
                <c:manualLayout>
                  <c:x val="0.10920494313210845"/>
                  <c:y val="7.506051326917469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A0D-47C8-8FAB-4E924988584E}"/>
                </c:ext>
              </c:extLst>
            </c:dLbl>
            <c:dLbl>
              <c:idx val="5"/>
              <c:layout>
                <c:manualLayout>
                  <c:x val="3.4268915343915282E-2"/>
                  <c:y val="9.47347222222222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A0D-47C8-8FAB-4E924988584E}"/>
                </c:ext>
              </c:extLst>
            </c:dLbl>
            <c:numFmt formatCode="0.0%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Plan1!$A$2:$A$7</c:f>
              <c:strCache>
                <c:ptCount val="6"/>
                <c:pt idx="0">
                  <c:v>18 a 24 anos</c:v>
                </c:pt>
                <c:pt idx="1">
                  <c:v>25 a 34 anos</c:v>
                </c:pt>
                <c:pt idx="2">
                  <c:v>35 a 44 anos</c:v>
                </c:pt>
                <c:pt idx="3">
                  <c:v>45 a 54 anos</c:v>
                </c:pt>
                <c:pt idx="4">
                  <c:v>55 a 64 anos</c:v>
                </c:pt>
                <c:pt idx="5">
                  <c:v>65 anos ou mais</c:v>
                </c:pt>
              </c:strCache>
            </c:strRef>
          </c:cat>
          <c:val>
            <c:numRef>
              <c:f>Plan1!$B$2:$B$7</c:f>
              <c:numCache>
                <c:formatCode>0.0%</c:formatCode>
                <c:ptCount val="6"/>
                <c:pt idx="0">
                  <c:v>0.17089776068984178</c:v>
                </c:pt>
                <c:pt idx="1">
                  <c:v>0.25863822963801536</c:v>
                </c:pt>
                <c:pt idx="2">
                  <c:v>0.23926587492676205</c:v>
                </c:pt>
                <c:pt idx="3">
                  <c:v>0.16895665779642147</c:v>
                </c:pt>
                <c:pt idx="4">
                  <c:v>0.11596108927571833</c:v>
                </c:pt>
                <c:pt idx="5">
                  <c:v>4.6280387673239318E-2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A0D-47C8-8FAB-4E92498858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/>
      </a:pPr>
      <a:endParaRPr lang="pt-BR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879603655149428E-2"/>
          <c:y val="0.12175869347850239"/>
          <c:w val="0.54086319364345004"/>
          <c:h val="0.77474662436384567"/>
        </c:manualLayout>
      </c:layout>
      <c:doughnut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dPt>
            <c:idx val="0"/>
            <c:bubble3D val="0"/>
            <c:spPr>
              <a:solidFill>
                <a:srgbClr val="0056AC"/>
              </a:solidFill>
            </c:spPr>
            <c:extLst>
              <c:ext xmlns:c16="http://schemas.microsoft.com/office/drawing/2014/chart" uri="{C3380CC4-5D6E-409C-BE32-E72D297353CC}">
                <c16:uniqueId val="{00000001-73D6-4813-842B-EBED83B87FF4}"/>
              </c:ext>
            </c:extLst>
          </c:dPt>
          <c:dPt>
            <c:idx val="1"/>
            <c:bubble3D val="0"/>
            <c:spPr>
              <a:solidFill>
                <a:srgbClr val="9C9CDF"/>
              </a:solidFill>
            </c:spPr>
            <c:extLst>
              <c:ext xmlns:c16="http://schemas.microsoft.com/office/drawing/2014/chart" uri="{C3380CC4-5D6E-409C-BE32-E72D297353CC}">
                <c16:uniqueId val="{00000003-73D6-4813-842B-EBED83B87FF4}"/>
              </c:ext>
            </c:extLst>
          </c:dPt>
          <c:dPt>
            <c:idx val="2"/>
            <c:bubble3D val="0"/>
            <c:spPr>
              <a:solidFill>
                <a:srgbClr val="CECEEF"/>
              </a:solidFill>
            </c:spPr>
            <c:extLst>
              <c:ext xmlns:c16="http://schemas.microsoft.com/office/drawing/2014/chart" uri="{C3380CC4-5D6E-409C-BE32-E72D297353CC}">
                <c16:uniqueId val="{00000005-73D6-4813-842B-EBED83B87FF4}"/>
              </c:ext>
            </c:extLst>
          </c:dPt>
          <c:dPt>
            <c:idx val="3"/>
            <c:bubble3D val="0"/>
            <c:spPr>
              <a:solidFill>
                <a:srgbClr val="FFFF99"/>
              </a:solidFill>
            </c:spPr>
            <c:extLst>
              <c:ext xmlns:c16="http://schemas.microsoft.com/office/drawing/2014/chart" uri="{C3380CC4-5D6E-409C-BE32-E72D297353CC}">
                <c16:uniqueId val="{00000007-73D6-4813-842B-EBED83B87FF4}"/>
              </c:ext>
            </c:extLst>
          </c:dPt>
          <c:dPt>
            <c:idx val="4"/>
            <c:bubble3D val="0"/>
            <c:spPr>
              <a:solidFill>
                <a:srgbClr val="FF9966"/>
              </a:solidFill>
            </c:spPr>
            <c:extLst>
              <c:ext xmlns:c16="http://schemas.microsoft.com/office/drawing/2014/chart" uri="{C3380CC4-5D6E-409C-BE32-E72D297353CC}">
                <c16:uniqueId val="{00000009-73D6-4813-842B-EBED83B87FF4}"/>
              </c:ext>
            </c:extLst>
          </c:dPt>
          <c:dLbls>
            <c:dLbl>
              <c:idx val="0"/>
              <c:numFmt formatCode="0.0%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80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73D6-4813-842B-EBED83B87FF4}"/>
                </c:ext>
              </c:extLst>
            </c:dLbl>
            <c:numFmt formatCode="0.0%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Plan1!$A$2:$A$6</c:f>
              <c:strCach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 ou mais</c:v>
                </c:pt>
              </c:strCache>
            </c:strRef>
          </c:cat>
          <c:val>
            <c:numRef>
              <c:f>Plan1!$B$2:$B$6</c:f>
              <c:numCache>
                <c:formatCode>0.0%</c:formatCode>
                <c:ptCount val="5"/>
                <c:pt idx="0">
                  <c:v>6.4825635718796848E-2</c:v>
                </c:pt>
                <c:pt idx="1">
                  <c:v>0.18251498553431855</c:v>
                </c:pt>
                <c:pt idx="2">
                  <c:v>0.36319153319755271</c:v>
                </c:pt>
                <c:pt idx="3">
                  <c:v>0.26581798486356123</c:v>
                </c:pt>
                <c:pt idx="4">
                  <c:v>0.12364986068576909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3D6-4813-842B-EBED83B87F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205674834335817"/>
          <c:y val="0.32567349240181764"/>
          <c:w val="0.1726575641418967"/>
          <c:h val="0.32945120504048669"/>
        </c:manualLayout>
      </c:layout>
      <c:overlay val="0"/>
      <c:txPr>
        <a:bodyPr/>
        <a:lstStyle/>
        <a:p>
          <a:pPr>
            <a:defRPr sz="1800">
              <a:latin typeface="Arial" panose="020B0604020202020204" pitchFamily="34" charset="0"/>
              <a:cs typeface="Arial" panose="020B060402020202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5146217275293328E-2"/>
          <c:y val="8.1947222621903612E-2"/>
          <c:w val="0.5917580687830688"/>
          <c:h val="0.77668246527777773"/>
        </c:manualLayout>
      </c:layout>
      <c:doughnut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dPt>
            <c:idx val="0"/>
            <c:bubble3D val="0"/>
            <c:spPr>
              <a:solidFill>
                <a:srgbClr val="0056AC"/>
              </a:solidFill>
            </c:spPr>
            <c:extLst>
              <c:ext xmlns:c16="http://schemas.microsoft.com/office/drawing/2014/chart" uri="{C3380CC4-5D6E-409C-BE32-E72D297353CC}">
                <c16:uniqueId val="{00000001-73D6-4813-842B-EBED83B87FF4}"/>
              </c:ext>
            </c:extLst>
          </c:dPt>
          <c:dPt>
            <c:idx val="1"/>
            <c:bubble3D val="0"/>
            <c:spPr>
              <a:solidFill>
                <a:srgbClr val="9C9CDF"/>
              </a:solidFill>
            </c:spPr>
            <c:extLst>
              <c:ext xmlns:c16="http://schemas.microsoft.com/office/drawing/2014/chart" uri="{C3380CC4-5D6E-409C-BE32-E72D297353CC}">
                <c16:uniqueId val="{00000003-73D6-4813-842B-EBED83B87FF4}"/>
              </c:ext>
            </c:extLst>
          </c:dPt>
          <c:dPt>
            <c:idx val="2"/>
            <c:bubble3D val="0"/>
            <c:spPr>
              <a:solidFill>
                <a:srgbClr val="CECEEF"/>
              </a:solidFill>
            </c:spPr>
            <c:extLst>
              <c:ext xmlns:c16="http://schemas.microsoft.com/office/drawing/2014/chart" uri="{C3380CC4-5D6E-409C-BE32-E72D297353CC}">
                <c16:uniqueId val="{00000005-73D6-4813-842B-EBED83B87FF4}"/>
              </c:ext>
            </c:extLst>
          </c:dPt>
          <c:dPt>
            <c:idx val="3"/>
            <c:bubble3D val="0"/>
            <c:spPr>
              <a:solidFill>
                <a:srgbClr val="FFFF99"/>
              </a:solidFill>
            </c:spPr>
            <c:extLst>
              <c:ext xmlns:c16="http://schemas.microsoft.com/office/drawing/2014/chart" uri="{C3380CC4-5D6E-409C-BE32-E72D297353CC}">
                <c16:uniqueId val="{00000007-73D6-4813-842B-EBED83B87FF4}"/>
              </c:ext>
            </c:extLst>
          </c:dPt>
          <c:dPt>
            <c:idx val="4"/>
            <c:bubble3D val="0"/>
            <c:spPr>
              <a:solidFill>
                <a:srgbClr val="FF9966"/>
              </a:solidFill>
            </c:spPr>
            <c:extLst>
              <c:ext xmlns:c16="http://schemas.microsoft.com/office/drawing/2014/chart" uri="{C3380CC4-5D6E-409C-BE32-E72D297353CC}">
                <c16:uniqueId val="{00000009-73D6-4813-842B-EBED83B87FF4}"/>
              </c:ext>
            </c:extLst>
          </c:dPt>
          <c:dLbls>
            <c:dLbl>
              <c:idx val="0"/>
              <c:numFmt formatCode="0.0%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80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73D6-4813-842B-EBED83B87FF4}"/>
                </c:ext>
              </c:extLst>
            </c:dLbl>
            <c:numFmt formatCode="0.0%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Plan1!$A$2:$A$3</c:f>
              <c:strCache>
                <c:ptCount val="2"/>
                <c:pt idx="0">
                  <c:v>A/B</c:v>
                </c:pt>
                <c:pt idx="1">
                  <c:v>C/D/E</c:v>
                </c:pt>
              </c:strCache>
            </c:strRef>
          </c:cat>
          <c:val>
            <c:numRef>
              <c:f>Plan1!$B$2:$B$3</c:f>
              <c:numCache>
                <c:formatCode>0.0%</c:formatCode>
                <c:ptCount val="2"/>
                <c:pt idx="0">
                  <c:v>0.2863959308835986</c:v>
                </c:pt>
                <c:pt idx="1">
                  <c:v>0.7136040691164014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3D6-4813-842B-EBED83B87F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20"/>
        <c:holeSize val="60"/>
      </c:doughnut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15429418917701693"/>
          <c:y val="0.8655699096030427"/>
          <c:w val="0.32267074491723141"/>
          <c:h val="0.11253382009823697"/>
        </c:manualLayout>
      </c:layout>
      <c:overlay val="0"/>
      <c:txPr>
        <a:bodyPr/>
        <a:lstStyle/>
        <a:p>
          <a:pPr>
            <a:defRPr sz="1800">
              <a:latin typeface="Arial" panose="020B0604020202020204" pitchFamily="34" charset="0"/>
              <a:cs typeface="Arial" panose="020B060402020202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3E64227-6E50-433A-8291-E6A3A7055AE7}" type="datetimeFigureOut">
              <a:rPr lang="pt-BR" altLang="pt-BR"/>
              <a:pPr/>
              <a:t>27/08/2020</a:t>
            </a:fld>
            <a:endParaRPr lang="pt-BR" alt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pt-BR" noProof="0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66750" y="4714875"/>
            <a:ext cx="5335588" cy="4467225"/>
          </a:xfrm>
          <a:prstGeom prst="rect">
            <a:avLst/>
          </a:prstGeom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889250" cy="496887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 eaLnBrk="1" hangingPunct="1">
              <a:defRPr sz="12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778250" y="9428163"/>
            <a:ext cx="2889250" cy="496887"/>
          </a:xfrm>
          <a:prstGeom prst="rect">
            <a:avLst/>
          </a:prstGeom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1D201D6-B8AF-4ABA-8C26-B000D2EC05DB}" type="slidenum">
              <a:rPr lang="pt-BR" altLang="pt-BR"/>
              <a:pPr/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4273513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201D6-B8AF-4ABA-8C26-B000D2EC05DB}" type="slidenum">
              <a:rPr lang="pt-BR" altLang="pt-BR" smtClean="0"/>
              <a:pPr/>
              <a:t>1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4219150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201D6-B8AF-4ABA-8C26-B000D2EC05DB}" type="slidenum">
              <a:rPr lang="pt-BR" altLang="pt-BR" smtClean="0"/>
              <a:pPr/>
              <a:t>2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758602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201D6-B8AF-4ABA-8C26-B000D2EC05DB}" type="slidenum">
              <a:rPr lang="pt-BR" altLang="pt-BR" smtClean="0"/>
              <a:pPr/>
              <a:t>3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258095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39.A. Como estão seus gastos hoje, em comparação ao período anterior ao Corona Vírus... </a:t>
            </a:r>
          </a:p>
          <a:p>
            <a:r>
              <a:rPr lang="pt-BR" sz="1200" b="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 </a:t>
            </a:r>
          </a:p>
          <a:p>
            <a:r>
              <a:rPr lang="pt-BR" sz="1200" b="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a. Alimentos supermercado </a:t>
            </a:r>
          </a:p>
          <a:p>
            <a:r>
              <a:rPr lang="pt-BR" sz="1200" b="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b. Alimentos delivery </a:t>
            </a:r>
          </a:p>
          <a:p>
            <a:r>
              <a:rPr lang="pt-BR" sz="1200" b="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c. Vestuário </a:t>
            </a:r>
          </a:p>
          <a:p>
            <a:r>
              <a:rPr lang="pt-BR" sz="1200" b="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d. Remédios e itens de farmácia </a:t>
            </a:r>
          </a:p>
          <a:p>
            <a:r>
              <a:rPr lang="pt-BR" sz="1200" b="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e. Artigos para Atividade física </a:t>
            </a:r>
          </a:p>
          <a:p>
            <a:r>
              <a:rPr lang="pt-BR" sz="1200" b="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f. Eletrodomésticos </a:t>
            </a:r>
          </a:p>
          <a:p>
            <a:r>
              <a:rPr lang="pt-BR" sz="1200" b="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f. Eletrônicos </a:t>
            </a:r>
          </a:p>
          <a:p>
            <a:r>
              <a:rPr lang="pt-BR" sz="1200" b="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h. Jogos (tabuleiro e/ou eletrônicos) e itens para lazer </a:t>
            </a:r>
          </a:p>
          <a:p>
            <a:pPr marL="0" indent="0">
              <a:buNone/>
            </a:pPr>
            <a:r>
              <a:rPr lang="pt-BR" sz="1200" b="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i. Serviços de beleza</a:t>
            </a:r>
          </a:p>
          <a:p>
            <a:pPr marL="285750" indent="-285750">
              <a:buAutoNum type="romanLcPeriod"/>
            </a:pPr>
            <a:endParaRPr lang="pt-BR" sz="1200" b="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pt-BR" sz="1200" b="0" strike="noStrike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Maior</a:t>
            </a:r>
          </a:p>
          <a:p>
            <a:pPr marL="228600" lvl="0" indent="-228600">
              <a:buFont typeface="+mj-lt"/>
              <a:buAutoNum type="arabicPeriod"/>
            </a:pPr>
            <a:r>
              <a:rPr lang="pt-BR" sz="1200" b="0" strike="noStrike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Menor </a:t>
            </a:r>
          </a:p>
          <a:p>
            <a:pPr marL="228600" lvl="0" indent="-228600">
              <a:buFont typeface="+mj-lt"/>
              <a:buAutoNum type="arabicPeriod"/>
            </a:pPr>
            <a:r>
              <a:rPr lang="pt-BR" sz="1200" b="0" strike="noStrike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Não alterou</a:t>
            </a:r>
          </a:p>
          <a:p>
            <a:pPr marL="228600" lvl="0" indent="-228600">
              <a:buFont typeface="+mj-lt"/>
              <a:buAutoNum type="arabicPeriod"/>
            </a:pPr>
            <a:r>
              <a:rPr lang="pt-BR" sz="1200" b="0" strike="noStrike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Não sei</a:t>
            </a:r>
          </a:p>
          <a:p>
            <a:pPr marL="0" indent="0">
              <a:buNone/>
            </a:pPr>
            <a:endParaRPr lang="pt-BR" sz="1200" b="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201D6-B8AF-4ABA-8C26-B000D2EC05DB}" type="slidenum">
              <a:rPr lang="pt-BR" altLang="pt-BR" smtClean="0"/>
              <a:pPr/>
              <a:t>4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708370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40.  E diante do cenário desde a crise do Corona Vírus - abril, maio, junho -, você diria que o seu nível de gastos, no geral: </a:t>
            </a:r>
          </a:p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 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Aumentou</a:t>
            </a:r>
          </a:p>
          <a:p>
            <a:pPr marL="228600" lvl="0" indent="-228600">
              <a:buFont typeface="+mj-lt"/>
              <a:buAutoNum type="arabicPeriod"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Se manteve</a:t>
            </a:r>
          </a:p>
          <a:p>
            <a:pPr marL="228600" lvl="0" indent="-228600">
              <a:buFont typeface="+mj-lt"/>
              <a:buAutoNum type="arabicPeriod"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Diminuiu</a:t>
            </a:r>
          </a:p>
          <a:p>
            <a:pPr marL="228600" lvl="0" indent="-228600">
              <a:buFont typeface="+mj-lt"/>
              <a:buAutoNum type="arabicPeriod"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Não sei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201D6-B8AF-4ABA-8C26-B000D2EC05DB}" type="slidenum">
              <a:rPr lang="pt-BR" altLang="pt-BR" smtClean="0"/>
              <a:pPr/>
              <a:t>5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359956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42. (Se P40=</a:t>
            </a:r>
            <a:r>
              <a:rPr lang="pt-BR" sz="1200" b="1" kern="1200" dirty="0" err="1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cod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 1) Quais são os principais motivos para você ter aumentado seu nível de gastos após o início da crise do Corona Vírus? (RM) 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 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1.  Aumento dos preços de produtos e serviços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2. Mais gastos com remédios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3. Mais gastos com contas básicas, já que tenho ficado mais em casa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4. Mais gastos com supermercado 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5. Gastos com alimentação por delivery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6. Mais gastos com entretenimento em casa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7. Para ficar mais feliz, acabar com o desânimo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8. Compras por impulso pela internet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80. Outros _________________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201D6-B8AF-4ABA-8C26-B000D2EC05DB}" type="slidenum">
              <a:rPr lang="pt-BR" altLang="pt-BR" smtClean="0"/>
              <a:pPr/>
              <a:t>6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2106849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41. (Se P40=</a:t>
            </a:r>
            <a:r>
              <a:rPr lang="pt-BR" sz="1200" b="1" kern="1200" dirty="0" err="1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cod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 3) Quais são os principais motivos para você ter diminuído o seu nível de gastos após o início da crise do Corona Vírus?  (RM) </a:t>
            </a:r>
          </a:p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 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1. Redução da renda 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2. Perdi o emprego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3. Estou inseguro com relação ao tempo que vai durar a pandemia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4. Tive menos gastos com lazer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5. Não gosto de fazer compras pela internet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6. Medo de fazer compras pela internet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7. Dificuldades de fazer compras pela internet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80. Outros (aberta – caixa pequena)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201D6-B8AF-4ABA-8C26-B000D2EC05DB}" type="slidenum">
              <a:rPr lang="pt-BR" altLang="pt-BR" smtClean="0"/>
              <a:pPr/>
              <a:t>7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683268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43. Onde você tem feito a maior parte das suas compras nos últimos 3 meses? (RM)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 </a:t>
            </a:r>
          </a:p>
          <a:p>
            <a:pPr marL="228600" lvl="0" indent="-228600">
              <a:buFont typeface="+mj-lt"/>
              <a:buAutoNum type="arabicPeriod"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Sites/ lojas virtuais</a:t>
            </a:r>
          </a:p>
          <a:p>
            <a:pPr marL="228600" lvl="0" indent="-228600">
              <a:buFont typeface="+mj-lt"/>
              <a:buAutoNum type="arabicPeriod"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Aplicativos de compra/venda</a:t>
            </a:r>
          </a:p>
          <a:p>
            <a:pPr marL="228600" lvl="0" indent="-228600">
              <a:buFont typeface="+mj-lt"/>
              <a:buAutoNum type="arabicPeriod"/>
            </a:pP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Instagram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Facebook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pt-BR" sz="1200" kern="1200" dirty="0" err="1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Whatsapp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 da loja/vendedores</a:t>
            </a:r>
          </a:p>
          <a:p>
            <a:pPr marL="228600" lvl="0" indent="-228600">
              <a:buFont typeface="+mj-lt"/>
              <a:buAutoNum type="arabicPeriod"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Shopping Center </a:t>
            </a:r>
          </a:p>
          <a:p>
            <a:pPr marL="228600" lvl="0" indent="-228600">
              <a:buFont typeface="+mj-lt"/>
              <a:buAutoNum type="arabicPeriod"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Lojas de rua/bairro/ comércio local</a:t>
            </a:r>
          </a:p>
          <a:p>
            <a:pPr marL="228600" lvl="0" indent="-228600">
              <a:buFont typeface="+mj-lt"/>
              <a:buAutoNum type="arabicPeriod"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Supermercados/hipermercados</a:t>
            </a:r>
          </a:p>
          <a:p>
            <a:pPr marL="228600" lvl="0" indent="-228600">
              <a:buFont typeface="+mj-lt"/>
              <a:buAutoNum type="arabicPeriod"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Shopping popular</a:t>
            </a:r>
          </a:p>
          <a:p>
            <a:pPr marL="228600" lvl="0" indent="-228600">
              <a:buFont typeface="+mj-lt"/>
              <a:buAutoNum type="arabicPeriod"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Catálogo de revendedores</a:t>
            </a:r>
          </a:p>
          <a:p>
            <a:pPr marL="228600" lvl="0" indent="-228600">
              <a:buFont typeface="+mj-lt"/>
              <a:buAutoNum type="arabicPeriod"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Sacoleira</a:t>
            </a:r>
          </a:p>
          <a:p>
            <a:pPr marL="228600" lvl="0" indent="-228600">
              <a:buFont typeface="+mj-lt"/>
              <a:buAutoNum type="arabicPeriod"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Feiras de rua/camelódromos</a:t>
            </a:r>
          </a:p>
          <a:p>
            <a:pPr marL="228600" lvl="0" indent="-228600">
              <a:buFont typeface="+mj-lt"/>
              <a:buAutoNum type="arabicPeriod"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Outros (aberta)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201D6-B8AF-4ABA-8C26-B000D2EC05DB}" type="slidenum">
              <a:rPr lang="pt-BR" altLang="pt-BR" smtClean="0"/>
              <a:pPr/>
              <a:t>8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7997818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44. Na sua percepção, como está se comportando o comércio na cidade em que mora? 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 </a:t>
            </a:r>
          </a:p>
          <a:p>
            <a:pPr marL="228600" indent="-228600">
              <a:buFont typeface="+mj-lt"/>
              <a:buAutoNum type="arabicPeriod"/>
            </a:pPr>
            <a:r>
              <a:rPr lang="pt-BR" sz="1200" b="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Maioria aberta</a:t>
            </a:r>
          </a:p>
          <a:p>
            <a:pPr marL="228600" lvl="0" indent="-228600">
              <a:buFont typeface="+mj-lt"/>
              <a:buAutoNum type="arabicPeriod"/>
            </a:pPr>
            <a:r>
              <a:rPr lang="pt-BR" sz="1200" b="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Algumas abertas </a:t>
            </a:r>
          </a:p>
          <a:p>
            <a:pPr marL="228600" lvl="0" indent="-228600">
              <a:buFont typeface="+mj-lt"/>
              <a:buAutoNum type="arabicPeriod"/>
            </a:pPr>
            <a:r>
              <a:rPr lang="pt-BR" sz="1200" b="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Maioria Fechada</a:t>
            </a:r>
          </a:p>
          <a:p>
            <a:pPr marL="228600" lvl="0" indent="-228600">
              <a:buFont typeface="+mj-lt"/>
              <a:buAutoNum type="arabicPeriod"/>
            </a:pPr>
            <a:r>
              <a:rPr lang="pt-BR" sz="1200" b="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Não sei</a:t>
            </a:r>
          </a:p>
          <a:p>
            <a:pPr lvl="0"/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a. lojas de roupas e sapatos 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b. bares e restaurantes 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c. salões de beleza 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d. papelarias 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e. lojas de eletrônicos 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f. lojas de eletrodomésticos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201D6-B8AF-4ABA-8C26-B000D2EC05DB}" type="slidenum">
              <a:rPr lang="pt-BR" altLang="pt-BR" smtClean="0"/>
              <a:pPr/>
              <a:t>9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243029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55000" lnSpcReduction="20000"/>
          </a:bodyPr>
          <a:lstStyle/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3. Onde você mora? (RU) 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 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1. Capital       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2. Interior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(encerrar)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3. Região metropolitana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(encerrar)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 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3B. Em qual cidade você mora? (RU)  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 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Aracajú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Belém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Belo Horizonte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Boa Vista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Brasília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Campo Grande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Cuiabá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Curitiba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Florianópolis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Fortaleza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Goiânia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João Pessoa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Macapá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Maceió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Manaus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Natal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Palmas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Porto Alegre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Porto Velho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Recife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Rio Branco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Rio de Janeiro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Salvador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São Luís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São Paulo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Teresina</a:t>
            </a:r>
          </a:p>
          <a:p>
            <a:pPr lvl="0"/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Vitória</a:t>
            </a:r>
          </a:p>
        </p:txBody>
      </p:sp>
      <p:sp>
        <p:nvSpPr>
          <p:cNvPr id="1229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fld id="{650B0389-0C12-4883-B2D0-62868C66BDD4}" type="slidenum">
              <a:rPr lang="pt-BR" altLang="pt-BR" sz="1200"/>
              <a:pPr/>
              <a:t>11</a:t>
            </a:fld>
            <a:endParaRPr lang="pt-BR" altLang="pt-BR" sz="1200"/>
          </a:p>
        </p:txBody>
      </p:sp>
    </p:spTree>
    <p:extLst>
      <p:ext uri="{BB962C8B-B14F-4D97-AF65-F5344CB8AC3E}">
        <p14:creationId xmlns:p14="http://schemas.microsoft.com/office/powerpoint/2010/main" val="586124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1. Você é...?: (RU) 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 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1.   Homem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2.   Mulher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 </a:t>
            </a:r>
          </a:p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2. Quantos anos você tem?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 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Anotar: ___________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</p:txBody>
      </p:sp>
      <p:sp>
        <p:nvSpPr>
          <p:cNvPr id="727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fld id="{678079FE-9A82-458B-99ED-2DB502879925}" type="slidenum">
              <a:rPr lang="pt-BR" altLang="pt-BR" sz="1200"/>
              <a:pPr/>
              <a:t>12</a:t>
            </a:fld>
            <a:endParaRPr lang="pt-BR" altLang="pt-BR" sz="1200" dirty="0"/>
          </a:p>
        </p:txBody>
      </p:sp>
    </p:spTree>
    <p:extLst>
      <p:ext uri="{BB962C8B-B14F-4D97-AF65-F5344CB8AC3E}">
        <p14:creationId xmlns:p14="http://schemas.microsoft.com/office/powerpoint/2010/main" val="22073132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5. Qual é a renda familiar total mensal da sua residência? Considere a soma de todos os rendimentos de todas as pessoas da sua casa.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(RU)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 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1. Até 1 Salário Mínimo (até R$ 1.045,00) 							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2. De 1 a 2 Salários Mínimos (R$ 1.045,01 a R$ 2.090,00)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3. De 2 a 3 Salários Mínimos (R$ 2.090,01 a R$ 3.135,00) 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4. De 3 a 5 Salários Mínimos (R$ 3.135,01 a R$ 5.225,00) 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5. De 5 a 7 Salários Mínimos (R$ 5.225,01 a R$ 7.315,00) 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6. De 7 a 10 Salários Mínimos (R$ 7.315,01 a R$ 10.450,00)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7. De 10 a 15 Salários Mínimos (R$ 10.450,01 a R$ 15.675,00) 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8. Mais de 15 Salários Mínimos (Mais de R$ 15.675,00) 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9. Não sei / Não quero responder </a:t>
            </a: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(ENCERRE)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10. Sem rendimentos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 </a:t>
            </a:r>
          </a:p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6. Incluindo você, quantas pessoas moram em sua residência, exceto empregados domésticos? (Aberta numérica) Não aceitar zero como resposta (limitar de 1 a 20)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Anotar:_________________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MS PGothic" charset="0"/>
            </a:endParaRPr>
          </a:p>
        </p:txBody>
      </p:sp>
      <p:sp>
        <p:nvSpPr>
          <p:cNvPr id="727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fld id="{678079FE-9A82-458B-99ED-2DB502879925}" type="slidenum">
              <a:rPr lang="pt-BR" altLang="pt-BR" sz="1200"/>
              <a:pPr/>
              <a:t>13</a:t>
            </a:fld>
            <a:endParaRPr lang="pt-BR" altLang="pt-BR" sz="1200" dirty="0"/>
          </a:p>
        </p:txBody>
      </p:sp>
    </p:spTree>
    <p:extLst>
      <p:ext uri="{BB962C8B-B14F-4D97-AF65-F5344CB8AC3E}">
        <p14:creationId xmlns:p14="http://schemas.microsoft.com/office/powerpoint/2010/main" val="2704004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19200" y="2840038"/>
            <a:ext cx="13817600" cy="196056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5061858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524000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12800" y="2133600"/>
            <a:ext cx="14630400" cy="60340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7393862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4288" y="5875338"/>
            <a:ext cx="13817600" cy="181610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84288" y="3875088"/>
            <a:ext cx="13817600" cy="20002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03716010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524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12800" y="2133600"/>
            <a:ext cx="7239000" cy="603408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204200" y="2133600"/>
            <a:ext cx="7239000" cy="603408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79333014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52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12800" y="2046288"/>
            <a:ext cx="7181850" cy="8540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12800" y="2900363"/>
            <a:ext cx="7181850" cy="52673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8258175" y="2046288"/>
            <a:ext cx="7185025" cy="8540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8258175" y="2900363"/>
            <a:ext cx="7185025" cy="52673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60822512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524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88746054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408434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00" y="363538"/>
            <a:ext cx="5348288" cy="15494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356350" y="363538"/>
            <a:ext cx="9086850" cy="78041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800" y="1912938"/>
            <a:ext cx="5348288" cy="6254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46587964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86113" y="6400800"/>
            <a:ext cx="9753600" cy="7556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186113" y="817563"/>
            <a:ext cx="9753600" cy="548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dirty="0">
              <a:sym typeface="Gill Sans" charset="0"/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186113" y="7156450"/>
            <a:ext cx="9753600" cy="107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78368791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524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12800" y="2133600"/>
            <a:ext cx="14630400" cy="60340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45316533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1785600" y="366713"/>
            <a:ext cx="3657600" cy="780097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12800" y="366713"/>
            <a:ext cx="10820400" cy="78009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97657721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718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19200" y="2840038"/>
            <a:ext cx="13817600" cy="196056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98909637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524000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12800" y="2133600"/>
            <a:ext cx="14630400" cy="60340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306962799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4288" y="5875338"/>
            <a:ext cx="13817600" cy="181610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84288" y="3875088"/>
            <a:ext cx="13817600" cy="20002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128968578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524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12800" y="2133600"/>
            <a:ext cx="7239000" cy="603408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204200" y="2133600"/>
            <a:ext cx="7239000" cy="603408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562507004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52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12800" y="2046288"/>
            <a:ext cx="7181850" cy="8540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12800" y="2900363"/>
            <a:ext cx="7181850" cy="52673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8258175" y="2046288"/>
            <a:ext cx="7185025" cy="8540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8258175" y="2900363"/>
            <a:ext cx="7185025" cy="52673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111560927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524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1265950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143155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00" y="363538"/>
            <a:ext cx="5348288" cy="15494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356350" y="363538"/>
            <a:ext cx="9086850" cy="78041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12800" y="1912938"/>
            <a:ext cx="5348288" cy="6254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96695946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800" y="366713"/>
            <a:ext cx="14630400" cy="1524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12800" y="2133600"/>
            <a:ext cx="14630400" cy="60340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833119732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976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11"/>
          <p:cNvSpPr>
            <a:spLocks noChangeArrowheads="1"/>
          </p:cNvSpPr>
          <p:nvPr userDrawn="1"/>
        </p:nvSpPr>
        <p:spPr bwMode="auto">
          <a:xfrm>
            <a:off x="11799888" y="180975"/>
            <a:ext cx="4311650" cy="1835150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36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eaLnBrk="0" hangingPunct="0">
              <a:defRPr sz="36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eaLnBrk="0" hangingPunct="0">
              <a:defRPr sz="36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eaLnBrk="0" hangingPunct="0">
              <a:defRPr sz="36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eaLnBrk="0" hangingPunct="0">
              <a:defRPr sz="36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ctr" eaLnBrk="1" hangingPunct="1">
              <a:defRPr/>
            </a:pPr>
            <a:endParaRPr lang="pt-BR" altLang="pt-BR" dirty="0"/>
          </a:p>
        </p:txBody>
      </p:sp>
      <p:pic>
        <p:nvPicPr>
          <p:cNvPr id="4" name="Imagem 3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0688" y="539552"/>
            <a:ext cx="1440160" cy="41988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6"/>
          <a:stretch/>
        </p:blipFill>
        <p:spPr>
          <a:xfrm>
            <a:off x="12520488" y="222295"/>
            <a:ext cx="1690096" cy="10543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</p:sldLayoutIdLst>
  <p:transition/>
  <p:txStyles>
    <p:titleStyle>
      <a:lvl1pPr marL="39688" indent="-39688"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marL="39688" indent="-39688"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marL="39688" indent="-39688"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marL="39688" indent="-39688"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marL="39688" indent="-39688"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96888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54088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411288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68488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9688" indent="-39688" algn="ctr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496888" indent="-39688" algn="ctr" rtl="0" eaLnBrk="0" fontAlgn="base" hangingPunct="0">
        <a:spcBef>
          <a:spcPct val="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954088" indent="-39688" algn="ctr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411288" indent="-39688" algn="ctr" rtl="0" eaLnBrk="0" fontAlgn="base" hangingPunct="0">
        <a:spcBef>
          <a:spcPct val="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68488" indent="-39688" algn="ctr" rtl="0" eaLnBrk="0" fontAlgn="base" hangingPunct="0">
        <a:spcBef>
          <a:spcPct val="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325688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782888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240088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697288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11"/>
          <p:cNvSpPr>
            <a:spLocks noChangeArrowheads="1"/>
          </p:cNvSpPr>
          <p:nvPr userDrawn="1"/>
        </p:nvSpPr>
        <p:spPr bwMode="auto">
          <a:xfrm>
            <a:off x="11799888" y="180975"/>
            <a:ext cx="4311650" cy="1835150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36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 eaLnBrk="0" hangingPunct="0">
              <a:defRPr sz="36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 eaLnBrk="0" hangingPunct="0">
              <a:defRPr sz="36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 eaLnBrk="0" hangingPunct="0">
              <a:defRPr sz="36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 eaLnBrk="0" hangingPunct="0">
              <a:defRPr sz="36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ctr" eaLnBrk="1" hangingPunct="1">
              <a:defRPr/>
            </a:pPr>
            <a:endParaRPr lang="pt-BR" alt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6" r:id="rId9"/>
    <p:sldLayoutId id="2147483908" r:id="rId10"/>
  </p:sldLayoutIdLst>
  <p:transition/>
  <p:txStyles>
    <p:titleStyle>
      <a:lvl1pPr marL="39688" indent="-39688"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marL="39688" indent="-39688"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marL="39688" indent="-39688"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marL="39688" indent="-39688"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marL="39688" indent="-39688"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96888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54088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411288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68488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9688" indent="-39688" algn="ctr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496888" indent="-39688" algn="ctr" rtl="0" eaLnBrk="0" fontAlgn="base" hangingPunct="0">
        <a:spcBef>
          <a:spcPct val="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954088" indent="-39688" algn="ctr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411288" indent="-39688" algn="ctr" rtl="0" eaLnBrk="0" fontAlgn="base" hangingPunct="0">
        <a:spcBef>
          <a:spcPct val="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868488" indent="-39688" algn="ctr" rtl="0" eaLnBrk="0" fontAlgn="base" hangingPunct="0">
        <a:spcBef>
          <a:spcPct val="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325688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782888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240088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697288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/>
          <a:srcRect l="15006" t="40550" r="61074" b="31888"/>
          <a:stretch/>
        </p:blipFill>
        <p:spPr>
          <a:xfrm>
            <a:off x="0" y="0"/>
            <a:ext cx="13719826" cy="8892480"/>
          </a:xfrm>
          <a:prstGeom prst="rect">
            <a:avLst/>
          </a:prstGeom>
        </p:spPr>
      </p:pic>
      <p:sp>
        <p:nvSpPr>
          <p:cNvPr id="5122" name="Rectangle 3"/>
          <p:cNvSpPr>
            <a:spLocks/>
          </p:cNvSpPr>
          <p:nvPr/>
        </p:nvSpPr>
        <p:spPr bwMode="auto">
          <a:xfrm>
            <a:off x="10360248" y="0"/>
            <a:ext cx="5908452" cy="9144000"/>
          </a:xfrm>
          <a:prstGeom prst="rect">
            <a:avLst/>
          </a:prstGeom>
          <a:solidFill>
            <a:srgbClr val="174DB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endParaRPr lang="pt-BR" altLang="pt-BR" sz="3200" dirty="0"/>
          </a:p>
        </p:txBody>
      </p:sp>
      <p:sp>
        <p:nvSpPr>
          <p:cNvPr id="5123" name="Rectangle 4"/>
          <p:cNvSpPr>
            <a:spLocks/>
          </p:cNvSpPr>
          <p:nvPr/>
        </p:nvSpPr>
        <p:spPr bwMode="auto">
          <a:xfrm>
            <a:off x="10726033" y="5090418"/>
            <a:ext cx="5394855" cy="380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r" eaLnBrk="1" hangingPunct="1"/>
            <a:r>
              <a:rPr lang="pt-BR" altLang="pt-BR" sz="5000" dirty="0">
                <a:solidFill>
                  <a:srgbClr val="EFEAD2"/>
                </a:solidFill>
                <a:latin typeface="Arial Black" pitchFamily="34" charset="0"/>
                <a:sym typeface="Arial Black" pitchFamily="34" charset="0"/>
              </a:rPr>
              <a:t>IMPACTOS DO CORONAVÍRUS NO CONSUMO</a:t>
            </a:r>
          </a:p>
        </p:txBody>
      </p:sp>
    </p:spTree>
    <p:extLst>
      <p:ext uri="{BB962C8B-B14F-4D97-AF65-F5344CB8AC3E}">
        <p14:creationId xmlns:p14="http://schemas.microsoft.com/office/powerpoint/2010/main" val="361146729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2"/>
          <p:cNvSpPr>
            <a:spLocks noGrp="1"/>
          </p:cNvSpPr>
          <p:nvPr>
            <p:ph idx="1"/>
          </p:nvPr>
        </p:nvSpPr>
        <p:spPr>
          <a:xfrm>
            <a:off x="567160" y="2267744"/>
            <a:ext cx="15049672" cy="6192688"/>
          </a:xfrm>
        </p:spPr>
        <p:txBody>
          <a:bodyPr anchor="ctr"/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pt-BR" altLang="pt-BR" sz="2500" dirty="0">
                <a:latin typeface="Arial Narrow" panose="020B0606020202030204" pitchFamily="34" charset="0"/>
              </a:rPr>
              <a:t> Ao analisar os gastos do consumidor </a:t>
            </a:r>
            <a:r>
              <a:rPr lang="pt-BR" sz="2500" kern="1200" dirty="0">
                <a:latin typeface="Arial Narrow" panose="020B0606020202030204" pitchFamily="34" charset="0"/>
                <a:ea typeface="MS PGothic" pitchFamily="34" charset="-128"/>
                <a:cs typeface="MS PGothic" charset="0"/>
              </a:rPr>
              <a:t>em comparação ao período anterior ao Corona Vírus</a:t>
            </a:r>
            <a:r>
              <a:rPr lang="pt-BR" altLang="pt-BR" sz="2500" dirty="0">
                <a:latin typeface="Arial Narrow" panose="020B0606020202030204" pitchFamily="34" charset="0"/>
              </a:rPr>
              <a:t>, o valor gasto com supermercado (55%) e alimentação delivery (39%) aumentou para a maioria dos entrevistados;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pt-BR" altLang="pt-BR" sz="2500" dirty="0">
                <a:latin typeface="Arial Narrow" panose="020B0606020202030204" pitchFamily="34" charset="0"/>
              </a:rPr>
              <a:t> Por outro lado, a maioria diminuiu os gastos com vestuário (63%), serviços de beleza (53%), artigos para atividade física (48%) e eletrodomésticos (45%). </a:t>
            </a:r>
            <a:r>
              <a:rPr lang="pt-BR" altLang="pt-BR" sz="2500" dirty="0">
                <a:latin typeface="Arial Narrow" panose="020B0606020202030204" pitchFamily="34" charset="0"/>
                <a:cs typeface="Arial" panose="020B0604020202020204" pitchFamily="34" charset="0"/>
              </a:rPr>
              <a:t>Gastos com medicamentos (48%) e jogos e itens para lazer (39%) não se alteraram para a maioria </a:t>
            </a:r>
            <a:r>
              <a:rPr lang="pt-BR" altLang="pt-BR" sz="2500" dirty="0">
                <a:latin typeface="Arial Narrow" panose="020B0606020202030204" pitchFamily="34" charset="0"/>
              </a:rPr>
              <a:t>;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pt-BR" altLang="pt-BR" sz="2500" dirty="0">
                <a:latin typeface="Arial Narrow" panose="020B0606020202030204" pitchFamily="34" charset="0"/>
              </a:rPr>
              <a:t> No geral, o nível de gastos desde que teve início da crise do </a:t>
            </a:r>
            <a:r>
              <a:rPr lang="pt-BR" altLang="pt-BR" sz="2500" dirty="0" err="1">
                <a:latin typeface="Arial Narrow" panose="020B0606020202030204" pitchFamily="34" charset="0"/>
              </a:rPr>
              <a:t>Coronavírus</a:t>
            </a:r>
            <a:r>
              <a:rPr lang="pt-BR" altLang="pt-BR" sz="2500" dirty="0">
                <a:latin typeface="Arial Narrow" panose="020B0606020202030204" pitchFamily="34" charset="0"/>
              </a:rPr>
              <a:t> (abril, maio e junho) aumentou para 42% dos entrevistados, enquanto 25% citam diminuição dos gastos, e 31% disseram que não houve alteração;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pt-BR" altLang="pt-BR" sz="2500" dirty="0">
                <a:latin typeface="Arial Narrow" panose="020B0606020202030204" pitchFamily="34" charset="0"/>
              </a:rPr>
              <a:t>  Entre os que aumentaram os gastos no período do </a:t>
            </a:r>
            <a:r>
              <a:rPr lang="pt-BR" altLang="pt-BR" sz="2500" dirty="0" err="1">
                <a:latin typeface="Arial Narrow" panose="020B0606020202030204" pitchFamily="34" charset="0"/>
              </a:rPr>
              <a:t>Coronavírus</a:t>
            </a:r>
            <a:r>
              <a:rPr lang="pt-BR" altLang="pt-BR" sz="2500" dirty="0">
                <a:latin typeface="Arial Narrow" panose="020B0606020202030204" pitchFamily="34" charset="0"/>
              </a:rPr>
              <a:t>, 68% observaram mais gastos com supermercado, 49% aumento de preços de produtos e serviços e 47% tiveram aumento nos gastos com contas básicas, já que têm passado mais tempo em casa.</a:t>
            </a:r>
          </a:p>
        </p:txBody>
      </p:sp>
      <p:sp>
        <p:nvSpPr>
          <p:cNvPr id="6" name="Rectangle 3"/>
          <p:cNvSpPr>
            <a:spLocks/>
          </p:cNvSpPr>
          <p:nvPr/>
        </p:nvSpPr>
        <p:spPr bwMode="auto">
          <a:xfrm>
            <a:off x="567160" y="540713"/>
            <a:ext cx="1173730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pt-BR" altLang="pt-BR" sz="2800" cap="all" dirty="0">
                <a:solidFill>
                  <a:srgbClr val="DF483A"/>
                </a:solidFill>
                <a:latin typeface="Arial Black" pitchFamily="34" charset="0"/>
              </a:rPr>
              <a:t>IMPACTOS DA COVID-19 NO CONSUMO</a:t>
            </a:r>
          </a:p>
        </p:txBody>
      </p:sp>
    </p:spTree>
    <p:extLst>
      <p:ext uri="{BB962C8B-B14F-4D97-AF65-F5344CB8AC3E}">
        <p14:creationId xmlns:p14="http://schemas.microsoft.com/office/powerpoint/2010/main" val="201036044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2"/>
          <p:cNvSpPr>
            <a:spLocks noGrp="1"/>
          </p:cNvSpPr>
          <p:nvPr>
            <p:ph idx="1"/>
          </p:nvPr>
        </p:nvSpPr>
        <p:spPr>
          <a:xfrm>
            <a:off x="564934" y="2411760"/>
            <a:ext cx="15049672" cy="6192688"/>
          </a:xfrm>
        </p:spPr>
        <p:txBody>
          <a:bodyPr anchor="ctr"/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pt-BR" altLang="pt-BR" sz="2500" dirty="0">
                <a:latin typeface="Arial Narrow" panose="020B0606020202030204" pitchFamily="34" charset="0"/>
              </a:rPr>
              <a:t> Já entre os que tiveram redução dos gastos totais no período, 46% tiveram redução da renda, 41% estão inseguros com relação a quanto tempo a pandemia vai durar, e 32% tiveram menos gastos com lazer;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pt-BR" altLang="pt-BR" sz="2500" dirty="0">
                <a:latin typeface="Arial Narrow" panose="020B0606020202030204" pitchFamily="34" charset="0"/>
              </a:rPr>
              <a:t> A maior parte dos entrevistados realizou a maioria de suas compras durante os meses de abril, maio e junho de forma </a:t>
            </a:r>
            <a:r>
              <a:rPr lang="pt-BR" altLang="pt-BR" sz="2500" dirty="0" err="1">
                <a:latin typeface="Arial Narrow" panose="020B0606020202030204" pitchFamily="34" charset="0"/>
              </a:rPr>
              <a:t>offline</a:t>
            </a:r>
            <a:r>
              <a:rPr lang="pt-BR" altLang="pt-BR" sz="2500" dirty="0">
                <a:latin typeface="Arial Narrow" panose="020B0606020202030204" pitchFamily="34" charset="0"/>
              </a:rPr>
              <a:t> (82%), principalmente nos supermercados (67%) e lojas de rua (24%). 47% compraram principalmente online, sobretudo em sites e lojas virtuais (32%) e nos aplicativos (20%).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pt-BR" altLang="pt-BR" sz="2500" dirty="0">
                <a:latin typeface="Arial Narrow" panose="020B0606020202030204" pitchFamily="34" charset="0"/>
              </a:rPr>
              <a:t> Na percepção dos entrevistados, a maior parte do comércio na cidade em que moram está funcionando parcialmente, sobretudo lojas de roupas e sapatos (34%), salões de beleza (36%), papelarias (34%), lojas de eletrônicos (35%) e eletrodomésticos (34%).</a:t>
            </a:r>
          </a:p>
        </p:txBody>
      </p:sp>
      <p:sp>
        <p:nvSpPr>
          <p:cNvPr id="6" name="Rectangle 3"/>
          <p:cNvSpPr>
            <a:spLocks/>
          </p:cNvSpPr>
          <p:nvPr/>
        </p:nvSpPr>
        <p:spPr bwMode="auto">
          <a:xfrm>
            <a:off x="567160" y="540713"/>
            <a:ext cx="1173730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pt-BR" altLang="pt-BR" sz="2800" cap="all" dirty="0">
                <a:solidFill>
                  <a:srgbClr val="DF483A"/>
                </a:solidFill>
                <a:latin typeface="Arial Black" pitchFamily="34" charset="0"/>
              </a:rPr>
              <a:t>IMPACTOS DA COVID-19 NO CONSUMO</a:t>
            </a:r>
          </a:p>
        </p:txBody>
      </p:sp>
    </p:spTree>
    <p:extLst>
      <p:ext uri="{BB962C8B-B14F-4D97-AF65-F5344CB8AC3E}">
        <p14:creationId xmlns:p14="http://schemas.microsoft.com/office/powerpoint/2010/main" val="150114844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/>
          </p:cNvSpPr>
          <p:nvPr/>
        </p:nvSpPr>
        <p:spPr bwMode="auto">
          <a:xfrm>
            <a:off x="764377" y="467544"/>
            <a:ext cx="11737304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just" eaLnBrk="1" hangingPunct="1"/>
            <a:r>
              <a:rPr lang="pt-BR" altLang="pt-BR" sz="2800" cap="all" dirty="0">
                <a:solidFill>
                  <a:srgbClr val="DF483A"/>
                </a:solidFill>
                <a:latin typeface="Arial Black" pitchFamily="34" charset="0"/>
              </a:rPr>
              <a:t>Comparação dos gastos com o período anterior ao </a:t>
            </a:r>
            <a:r>
              <a:rPr lang="pt-BR" altLang="pt-BR" sz="2800" cap="all" dirty="0" err="1">
                <a:solidFill>
                  <a:srgbClr val="DF483A"/>
                </a:solidFill>
                <a:latin typeface="Arial Black" pitchFamily="34" charset="0"/>
              </a:rPr>
              <a:t>coronavírus</a:t>
            </a:r>
            <a:r>
              <a:rPr lang="pt-BR" altLang="pt-BR" sz="2800" cap="all" dirty="0">
                <a:solidFill>
                  <a:srgbClr val="DF483A"/>
                </a:solidFill>
                <a:latin typeface="Arial Black" pitchFamily="34" charset="0"/>
              </a:rPr>
              <a:t> – POR SEGMENTO: </a:t>
            </a:r>
            <a:r>
              <a:rPr lang="pt-BR" altLang="pt-B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gastos com supermercado (55%) e alimentação delivery (39%) aumentaram para a maioria dos entrevistados. Por outro lado, a maioria diminuiu os gastos com vestuário (63%), serviços de beleza (53%), artigos para atividade física (48%) e eletrodomésticos (45%). Os gastos com medicamentos (48%) e jogos e itens para lazer (39%) para a maioria não se alteraram.</a:t>
            </a:r>
            <a:endParaRPr lang="pt-BR" altLang="pt-BR" sz="20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eta para baixo 21">
            <a:extLst>
              <a:ext uri="{FF2B5EF4-FFF2-40B4-BE49-F238E27FC236}">
                <a16:creationId xmlns:a16="http://schemas.microsoft.com/office/drawing/2014/main" id="{CF0B0FB5-12A4-4BD4-94AB-3CA9C7717A7C}"/>
              </a:ext>
            </a:extLst>
          </p:cNvPr>
          <p:cNvSpPr/>
          <p:nvPr/>
        </p:nvSpPr>
        <p:spPr bwMode="auto">
          <a:xfrm flipV="1">
            <a:off x="13960648" y="4386001"/>
            <a:ext cx="252000" cy="252000"/>
          </a:xfrm>
          <a:prstGeom prst="downArrow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6" name="Seta para baixo 21">
            <a:extLst>
              <a:ext uri="{FF2B5EF4-FFF2-40B4-BE49-F238E27FC236}">
                <a16:creationId xmlns:a16="http://schemas.microsoft.com/office/drawing/2014/main" id="{CF0B0FB5-12A4-4BD4-94AB-3CA9C7717A7C}"/>
              </a:ext>
            </a:extLst>
          </p:cNvPr>
          <p:cNvSpPr/>
          <p:nvPr/>
        </p:nvSpPr>
        <p:spPr bwMode="auto">
          <a:xfrm flipV="1">
            <a:off x="12269978" y="3751692"/>
            <a:ext cx="252000" cy="252000"/>
          </a:xfrm>
          <a:prstGeom prst="downArrow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0236FB3-ACDB-4A9B-BDF7-5422D53CB82D}"/>
              </a:ext>
            </a:extLst>
          </p:cNvPr>
          <p:cNvSpPr txBox="1"/>
          <p:nvPr/>
        </p:nvSpPr>
        <p:spPr>
          <a:xfrm>
            <a:off x="13121224" y="1258282"/>
            <a:ext cx="2533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Somente para quem pretende comprar presentes para o Dia dos Pais</a:t>
            </a:r>
          </a:p>
        </p:txBody>
      </p:sp>
      <p:graphicFrame>
        <p:nvGraphicFramePr>
          <p:cNvPr id="19" name="Table 6">
            <a:extLst>
              <a:ext uri="{FF2B5EF4-FFF2-40B4-BE49-F238E27FC236}">
                <a16:creationId xmlns:a16="http://schemas.microsoft.com/office/drawing/2014/main" id="{E938636C-5C7F-469E-9E51-E1CD2EC1F39C}"/>
              </a:ext>
            </a:extLst>
          </p:cNvPr>
          <p:cNvGraphicFramePr>
            <a:graphicFrameLocks noGrp="1"/>
          </p:cNvGraphicFramePr>
          <p:nvPr/>
        </p:nvGraphicFramePr>
        <p:xfrm>
          <a:off x="790447" y="2801825"/>
          <a:ext cx="13753528" cy="49385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08712">
                  <a:extLst>
                    <a:ext uri="{9D8B030D-6E8A-4147-A177-3AD203B41FA5}">
                      <a16:colId xmlns:a16="http://schemas.microsoft.com/office/drawing/2014/main" val="1867416445"/>
                    </a:ext>
                  </a:extLst>
                </a:gridCol>
                <a:gridCol w="18362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6204">
                  <a:extLst>
                    <a:ext uri="{9D8B030D-6E8A-4147-A177-3AD203B41FA5}">
                      <a16:colId xmlns:a16="http://schemas.microsoft.com/office/drawing/2014/main" val="1251115216"/>
                    </a:ext>
                  </a:extLst>
                </a:gridCol>
                <a:gridCol w="1836204">
                  <a:extLst>
                    <a:ext uri="{9D8B030D-6E8A-4147-A177-3AD203B41FA5}">
                      <a16:colId xmlns:a16="http://schemas.microsoft.com/office/drawing/2014/main" val="3726432544"/>
                    </a:ext>
                  </a:extLst>
                </a:gridCol>
                <a:gridCol w="1836204">
                  <a:extLst>
                    <a:ext uri="{9D8B030D-6E8A-4147-A177-3AD203B41FA5}">
                      <a16:colId xmlns:a16="http://schemas.microsoft.com/office/drawing/2014/main" val="426471699"/>
                    </a:ext>
                  </a:extLst>
                </a:gridCol>
              </a:tblGrid>
              <a:tr h="46063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RESPOSTAS – RU por item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Maior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Menor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Não se alterou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Não sei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6212869"/>
                  </a:ext>
                </a:extLst>
              </a:tr>
              <a:tr h="546040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Alimentos supermercado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54,8%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14,5%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29,5%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435563"/>
                  </a:ext>
                </a:extLst>
              </a:tr>
              <a:tr h="546040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Alimentos delivery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295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Vestuário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62,6%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237609"/>
                  </a:ext>
                </a:extLst>
              </a:tr>
              <a:tr h="546040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Remédios e itens de farmácia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837360"/>
                  </a:ext>
                </a:extLst>
              </a:tr>
              <a:tr h="473295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Artigos para Atividade física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47,9%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7,3%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102661"/>
                  </a:ext>
                </a:extLst>
              </a:tr>
              <a:tr h="473295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Eletrodomésticos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3295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Eletrônicos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44,2%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38,9%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3295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Jogos (tabuleiro e/ou eletrônicos) e itens para lazer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3295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Serviços de beleza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52,9%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30,8%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D1D593D1-2366-4A03-85F0-62544EFA8805}"/>
              </a:ext>
            </a:extLst>
          </p:cNvPr>
          <p:cNvGraphicFramePr>
            <a:graphicFrameLocks noGrp="1"/>
          </p:cNvGraphicFramePr>
          <p:nvPr/>
        </p:nvGraphicFramePr>
        <p:xfrm>
          <a:off x="3375472" y="8244408"/>
          <a:ext cx="9313704" cy="5756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74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54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54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54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78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Geral</a:t>
                      </a:r>
                      <a:r>
                        <a:rPr lang="pt-BR" sz="11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2020</a:t>
                      </a:r>
                      <a:endParaRPr lang="pt-BR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Homem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Mulher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a 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a 49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 ou mais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A/B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C/D/E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802"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Elipse 1"/>
          <p:cNvSpPr/>
          <p:nvPr/>
        </p:nvSpPr>
        <p:spPr bwMode="auto">
          <a:xfrm>
            <a:off x="7767960" y="3305881"/>
            <a:ext cx="720080" cy="445811"/>
          </a:xfrm>
          <a:prstGeom prst="ellipse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" name="Elipse 8"/>
          <p:cNvSpPr/>
          <p:nvPr/>
        </p:nvSpPr>
        <p:spPr bwMode="auto">
          <a:xfrm>
            <a:off x="7767960" y="3868182"/>
            <a:ext cx="720080" cy="445811"/>
          </a:xfrm>
          <a:prstGeom prst="ellipse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Elipse 9"/>
          <p:cNvSpPr/>
          <p:nvPr/>
        </p:nvSpPr>
        <p:spPr bwMode="auto">
          <a:xfrm>
            <a:off x="9568160" y="4350621"/>
            <a:ext cx="720080" cy="445811"/>
          </a:xfrm>
          <a:prstGeom prst="ellipse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1" name="Elipse 10"/>
          <p:cNvSpPr/>
          <p:nvPr/>
        </p:nvSpPr>
        <p:spPr bwMode="auto">
          <a:xfrm>
            <a:off x="9581798" y="7288281"/>
            <a:ext cx="720080" cy="445811"/>
          </a:xfrm>
          <a:prstGeom prst="ellipse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" name="Elipse 11"/>
          <p:cNvSpPr/>
          <p:nvPr/>
        </p:nvSpPr>
        <p:spPr bwMode="auto">
          <a:xfrm>
            <a:off x="9581798" y="5373640"/>
            <a:ext cx="720080" cy="445811"/>
          </a:xfrm>
          <a:prstGeom prst="ellipse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3" name="Elipse 12"/>
          <p:cNvSpPr/>
          <p:nvPr/>
        </p:nvSpPr>
        <p:spPr bwMode="auto">
          <a:xfrm>
            <a:off x="9581798" y="5899417"/>
            <a:ext cx="720080" cy="445811"/>
          </a:xfrm>
          <a:prstGeom prst="ellipse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4" name="Elipse 13"/>
          <p:cNvSpPr/>
          <p:nvPr/>
        </p:nvSpPr>
        <p:spPr bwMode="auto">
          <a:xfrm>
            <a:off x="11440368" y="4890057"/>
            <a:ext cx="720080" cy="445811"/>
          </a:xfrm>
          <a:prstGeom prst="ellipse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8" name="Elipse 17"/>
          <p:cNvSpPr/>
          <p:nvPr/>
        </p:nvSpPr>
        <p:spPr bwMode="auto">
          <a:xfrm>
            <a:off x="11434464" y="6842470"/>
            <a:ext cx="720080" cy="445811"/>
          </a:xfrm>
          <a:prstGeom prst="ellipse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0" name="Elipse 19"/>
          <p:cNvSpPr/>
          <p:nvPr/>
        </p:nvSpPr>
        <p:spPr bwMode="auto">
          <a:xfrm>
            <a:off x="9581798" y="6370943"/>
            <a:ext cx="720080" cy="445811"/>
          </a:xfrm>
          <a:prstGeom prst="ellipse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58131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22">
            <a:extLst>
              <a:ext uri="{FF2B5EF4-FFF2-40B4-BE49-F238E27FC236}">
                <a16:creationId xmlns:a16="http://schemas.microsoft.com/office/drawing/2014/main" id="{31AE59B4-F699-4908-BE6D-40C00A8F5EE5}"/>
              </a:ext>
            </a:extLst>
          </p:cNvPr>
          <p:cNvSpPr/>
          <p:nvPr/>
        </p:nvSpPr>
        <p:spPr bwMode="auto">
          <a:xfrm>
            <a:off x="6541438" y="3174452"/>
            <a:ext cx="4960003" cy="4133851"/>
          </a:xfrm>
          <a:prstGeom prst="rect">
            <a:avLst/>
          </a:prstGeom>
          <a:solidFill>
            <a:srgbClr val="D9D9D9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/>
            <a:endParaRPr lang="pt-BR" dirty="0">
              <a:ea typeface="ヒラギノ角ゴ ProN W3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7E57D93-2347-42B7-B53C-04D3FC56CAFE}"/>
              </a:ext>
            </a:extLst>
          </p:cNvPr>
          <p:cNvSpPr/>
          <p:nvPr/>
        </p:nvSpPr>
        <p:spPr bwMode="auto">
          <a:xfrm>
            <a:off x="1359248" y="3174452"/>
            <a:ext cx="1737360" cy="413385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/>
            <a:endParaRPr lang="pt-BR" dirty="0">
              <a:ea typeface="ヒラギノ角ゴ ProN W3" charset="0"/>
            </a:endParaRPr>
          </a:p>
        </p:txBody>
      </p:sp>
      <p:graphicFrame>
        <p:nvGraphicFramePr>
          <p:cNvPr id="4" name="Gráfico 3"/>
          <p:cNvGraphicFramePr/>
          <p:nvPr/>
        </p:nvGraphicFramePr>
        <p:xfrm>
          <a:off x="1043134" y="3131840"/>
          <a:ext cx="14257584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3"/>
          <p:cNvSpPr>
            <a:spLocks/>
          </p:cNvSpPr>
          <p:nvPr/>
        </p:nvSpPr>
        <p:spPr bwMode="auto">
          <a:xfrm>
            <a:off x="567160" y="508020"/>
            <a:ext cx="11737304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pt-BR" altLang="pt-BR" sz="2800" cap="all" dirty="0" err="1">
                <a:solidFill>
                  <a:srgbClr val="DF483A"/>
                </a:solidFill>
                <a:latin typeface="Arial Black" pitchFamily="34" charset="0"/>
              </a:rPr>
              <a:t>IMPACTOs</a:t>
            </a:r>
            <a:r>
              <a:rPr lang="pt-BR" altLang="pt-BR" sz="2800" cap="all" dirty="0">
                <a:solidFill>
                  <a:srgbClr val="DF483A"/>
                </a:solidFill>
                <a:latin typeface="Arial Black" pitchFamily="34" charset="0"/>
              </a:rPr>
              <a:t> DO </a:t>
            </a:r>
            <a:r>
              <a:rPr lang="pt-BR" altLang="pt-BR" sz="2800" cap="all" dirty="0" err="1">
                <a:solidFill>
                  <a:srgbClr val="DF483A"/>
                </a:solidFill>
                <a:latin typeface="Arial Black" pitchFamily="34" charset="0"/>
              </a:rPr>
              <a:t>CORONAVíRUS</a:t>
            </a:r>
            <a:r>
              <a:rPr lang="pt-BR" altLang="pt-BR" sz="2800" cap="all" dirty="0">
                <a:solidFill>
                  <a:srgbClr val="DF483A"/>
                </a:solidFill>
                <a:latin typeface="Arial Black" pitchFamily="34" charset="0"/>
              </a:rPr>
              <a:t> NOS GASTOS TOTAIS DE ABRIL, MAIO E JUNHO: </a:t>
            </a:r>
            <a:r>
              <a:rPr lang="pt-BR" altLang="pt-B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geral, o nível de gastos desde o início da crise do </a:t>
            </a:r>
            <a:r>
              <a:rPr lang="pt-BR" altLang="pt-BR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Coronavírus</a:t>
            </a:r>
            <a:r>
              <a:rPr lang="pt-BR" altLang="pt-B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aumentou para 42% dos entrevistados (sobretudo as classes C/D/E), enquanto 25% citaram diminuição dos gastos, e 31% disseram que não houve alteração (principalmente entre as classes A/B).</a:t>
            </a:r>
            <a:endParaRPr lang="pt-BR" altLang="pt-BR" sz="20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pt-BR" altLang="pt-BR" sz="28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ângulo 39">
            <a:extLst>
              <a:ext uri="{FF2B5EF4-FFF2-40B4-BE49-F238E27FC236}">
                <a16:creationId xmlns:a16="http://schemas.microsoft.com/office/drawing/2014/main" id="{86CDC946-5258-4DE2-B41E-4E13F2391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872" y="2340754"/>
            <a:ext cx="106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ctr" eaLnBrk="1" hangingPunct="1"/>
            <a:r>
              <a:rPr lang="pt-BR" altLang="pt-BR" sz="1600" b="1" dirty="0">
                <a:latin typeface="Arial" pitchFamily="34" charset="0"/>
                <a:cs typeface="Arial" pitchFamily="34" charset="0"/>
              </a:rPr>
              <a:t>Sexo</a:t>
            </a:r>
            <a:endParaRPr lang="pt-BR" alt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tângulo 39">
            <a:extLst>
              <a:ext uri="{FF2B5EF4-FFF2-40B4-BE49-F238E27FC236}">
                <a16:creationId xmlns:a16="http://schemas.microsoft.com/office/drawing/2014/main" id="{D8EDB53F-BB0F-4810-B1ED-1412CCA73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8040" y="2340754"/>
            <a:ext cx="106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ctr" eaLnBrk="1" hangingPunct="1"/>
            <a:r>
              <a:rPr lang="pt-BR" altLang="pt-BR" sz="1600" b="1" dirty="0">
                <a:latin typeface="Arial" pitchFamily="34" charset="0"/>
                <a:cs typeface="Arial" pitchFamily="34" charset="0"/>
              </a:rPr>
              <a:t>Idade</a:t>
            </a:r>
            <a:endParaRPr lang="pt-BR" alt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39">
            <a:extLst>
              <a:ext uri="{FF2B5EF4-FFF2-40B4-BE49-F238E27FC236}">
                <a16:creationId xmlns:a16="http://schemas.microsoft.com/office/drawing/2014/main" id="{D994F3A6-8251-4FB9-BA7D-E325F4BAE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8487" y="2339752"/>
            <a:ext cx="15985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ctr" eaLnBrk="1" hangingPunct="1"/>
            <a:r>
              <a:rPr lang="pt-BR" altLang="pt-BR" sz="1600" b="1" dirty="0">
                <a:latin typeface="Arial" pitchFamily="34" charset="0"/>
                <a:cs typeface="Arial" pitchFamily="34" charset="0"/>
              </a:rPr>
              <a:t>Classe</a:t>
            </a:r>
            <a:endParaRPr lang="pt-BR" alt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tângulo 39">
            <a:extLst>
              <a:ext uri="{FF2B5EF4-FFF2-40B4-BE49-F238E27FC236}">
                <a16:creationId xmlns:a16="http://schemas.microsoft.com/office/drawing/2014/main" id="{F7B76EB7-3267-42A2-8915-1741B260D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5460" y="2340754"/>
            <a:ext cx="13649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ctr" eaLnBrk="1" hangingPunct="1"/>
            <a:r>
              <a:rPr lang="pt-BR" altLang="pt-BR" sz="1600" b="1" dirty="0">
                <a:latin typeface="Arial" pitchFamily="34" charset="0"/>
                <a:cs typeface="Arial" pitchFamily="34" charset="0"/>
              </a:rPr>
              <a:t>Geral</a:t>
            </a:r>
            <a:endParaRPr lang="pt-BR" alt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0236FB3-ACDB-4A9B-BDF7-5422D53CB82D}"/>
              </a:ext>
            </a:extLst>
          </p:cNvPr>
          <p:cNvSpPr txBox="1"/>
          <p:nvPr/>
        </p:nvSpPr>
        <p:spPr>
          <a:xfrm>
            <a:off x="13121224" y="1258282"/>
            <a:ext cx="2533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Somente para quem pretende comprar presentes para o Dia dos Pais</a:t>
            </a:r>
          </a:p>
        </p:txBody>
      </p:sp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id="{D1D593D1-2366-4A03-85F0-62544EFA8805}"/>
              </a:ext>
            </a:extLst>
          </p:cNvPr>
          <p:cNvGraphicFramePr>
            <a:graphicFrameLocks noGrp="1"/>
          </p:cNvGraphicFramePr>
          <p:nvPr/>
        </p:nvGraphicFramePr>
        <p:xfrm>
          <a:off x="3375472" y="8316876"/>
          <a:ext cx="9313704" cy="5756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74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54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54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54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78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Geral</a:t>
                      </a:r>
                      <a:r>
                        <a:rPr lang="pt-BR" sz="11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2020</a:t>
                      </a:r>
                      <a:endParaRPr lang="pt-BR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Homem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Mulher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a 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a 49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 ou mais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A/B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C/D/E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802"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Seta para baixo 21">
            <a:extLst>
              <a:ext uri="{FF2B5EF4-FFF2-40B4-BE49-F238E27FC236}">
                <a16:creationId xmlns:a16="http://schemas.microsoft.com/office/drawing/2014/main" id="{CF0B0FB5-12A4-4BD4-94AB-3CA9C7717A7C}"/>
              </a:ext>
            </a:extLst>
          </p:cNvPr>
          <p:cNvSpPr/>
          <p:nvPr/>
        </p:nvSpPr>
        <p:spPr bwMode="auto">
          <a:xfrm flipV="1">
            <a:off x="12268488" y="4464016"/>
            <a:ext cx="252000" cy="252000"/>
          </a:xfrm>
          <a:prstGeom prst="downArrow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6" name="Seta para baixo 21">
            <a:extLst>
              <a:ext uri="{FF2B5EF4-FFF2-40B4-BE49-F238E27FC236}">
                <a16:creationId xmlns:a16="http://schemas.microsoft.com/office/drawing/2014/main" id="{CF0B0FB5-12A4-4BD4-94AB-3CA9C7717A7C}"/>
              </a:ext>
            </a:extLst>
          </p:cNvPr>
          <p:cNvSpPr/>
          <p:nvPr/>
        </p:nvSpPr>
        <p:spPr bwMode="auto">
          <a:xfrm flipV="1">
            <a:off x="14054996" y="5652120"/>
            <a:ext cx="252000" cy="252000"/>
          </a:xfrm>
          <a:prstGeom prst="downArrow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62994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/>
          </p:cNvSpPr>
          <p:nvPr/>
        </p:nvSpPr>
        <p:spPr bwMode="auto">
          <a:xfrm>
            <a:off x="567160" y="508020"/>
            <a:ext cx="11737304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pt-BR" altLang="pt-BR" sz="2800" cap="all" dirty="0">
                <a:solidFill>
                  <a:srgbClr val="DF483A"/>
                </a:solidFill>
                <a:latin typeface="Arial Black" pitchFamily="34" charset="0"/>
              </a:rPr>
              <a:t>Por que os gastos aumentaram após o </a:t>
            </a:r>
            <a:r>
              <a:rPr lang="pt-BR" altLang="pt-BR" sz="2800" cap="all" dirty="0" err="1">
                <a:solidFill>
                  <a:srgbClr val="DF483A"/>
                </a:solidFill>
                <a:latin typeface="Arial Black" pitchFamily="34" charset="0"/>
              </a:rPr>
              <a:t>coronavírus</a:t>
            </a:r>
            <a:r>
              <a:rPr lang="pt-BR" altLang="pt-BR" sz="2800" cap="all" dirty="0">
                <a:solidFill>
                  <a:srgbClr val="DF483A"/>
                </a:solidFill>
                <a:latin typeface="Arial Black" pitchFamily="34" charset="0"/>
              </a:rPr>
              <a:t>: </a:t>
            </a:r>
            <a:r>
              <a:rPr lang="pt-BR" altLang="pt-B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 os que aumentaram os gastos no período do </a:t>
            </a:r>
            <a:r>
              <a:rPr lang="pt-BR" altLang="pt-BR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Coronavírus</a:t>
            </a:r>
            <a:r>
              <a:rPr lang="pt-BR" altLang="pt-B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68% observaram mais gastos com supermercado (sobretudo as mulheres), 49% aumento de preços </a:t>
            </a:r>
            <a:r>
              <a:rPr lang="pt-BR" sz="2000" dirty="0">
                <a:solidFill>
                  <a:srgbClr val="231F20"/>
                </a:solidFill>
                <a:latin typeface="Arial"/>
              </a:rPr>
              <a:t>de produtos e serviços</a:t>
            </a:r>
            <a:r>
              <a:rPr lang="pt-BR" altLang="pt-B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47% passaram por aumento nos gastos com contas básicas, já que têm passado mais tempo em casa (com destaque entre as mulheres e classes A/B).</a:t>
            </a:r>
            <a:endParaRPr lang="pt-BR" altLang="pt-BR" sz="20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0236FB3-ACDB-4A9B-BDF7-5422D53CB82D}"/>
              </a:ext>
            </a:extLst>
          </p:cNvPr>
          <p:cNvSpPr txBox="1"/>
          <p:nvPr/>
        </p:nvSpPr>
        <p:spPr>
          <a:xfrm>
            <a:off x="12952536" y="1338357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Somente para quem aumentou o nível de gastos após o </a:t>
            </a:r>
            <a:r>
              <a:rPr lang="pt-BR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Coronavírus</a:t>
            </a:r>
            <a:endParaRPr lang="pt-B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D1D593D1-2366-4A03-85F0-62544EFA8805}"/>
              </a:ext>
            </a:extLst>
          </p:cNvPr>
          <p:cNvGraphicFramePr>
            <a:graphicFrameLocks noGrp="1"/>
          </p:cNvGraphicFramePr>
          <p:nvPr/>
        </p:nvGraphicFramePr>
        <p:xfrm>
          <a:off x="3807520" y="8244868"/>
          <a:ext cx="9313704" cy="5756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74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54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54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54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78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Geral</a:t>
                      </a:r>
                      <a:r>
                        <a:rPr lang="pt-BR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2020</a:t>
                      </a:r>
                      <a:endParaRPr lang="pt-BR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Homem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Mulher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 a 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 a 49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 ou mais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A/B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C/D/E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802"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E938636C-5C7F-469E-9E51-E1CD2EC1F39C}"/>
              </a:ext>
            </a:extLst>
          </p:cNvPr>
          <p:cNvGraphicFramePr>
            <a:graphicFrameLocks noGrp="1"/>
          </p:cNvGraphicFramePr>
          <p:nvPr/>
        </p:nvGraphicFramePr>
        <p:xfrm>
          <a:off x="855192" y="2483766"/>
          <a:ext cx="14137128" cy="53908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91504">
                  <a:extLst>
                    <a:ext uri="{9D8B030D-6E8A-4147-A177-3AD203B41FA5}">
                      <a16:colId xmlns:a16="http://schemas.microsoft.com/office/drawing/2014/main" val="1867416445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1251115216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3726432544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426471699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465597523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3876018670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2049396629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3979861551"/>
                    </a:ext>
                  </a:extLst>
                </a:gridCol>
              </a:tblGrid>
              <a:tr h="44761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RESPOSTAS – RM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Geral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Sexo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Idade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Classe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212869"/>
                  </a:ext>
                </a:extLst>
              </a:tr>
              <a:tr h="44761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2020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Masculino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Feminino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18 a 34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35 a 49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55 ou mais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A/B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C/D/E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467350"/>
                  </a:ext>
                </a:extLst>
              </a:tr>
              <a:tr h="561958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Mais gastos com supermercado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68,2%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58,8%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70,5%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71,6%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435563"/>
                  </a:ext>
                </a:extLst>
              </a:tr>
              <a:tr h="561958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Aumento dos preços de produtos e serviços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49,2%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958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Mais gastos com contas básicas, já que tenho ficado mais em casa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46,8%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39,2%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55,8%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40,9%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41,5%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958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Gastos com alimentação por delivery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1958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Mais gastos com remédios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26,3%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18,2%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35,9%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24,2%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1958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Mais gastos com entretenimento em casa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1958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Compras por impulso pela internet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10,8%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9,9%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12,6%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9,8%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237609"/>
                  </a:ext>
                </a:extLst>
              </a:tr>
              <a:tr h="561958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 ficar mais feliz, acabar com o desânimo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837360"/>
                  </a:ext>
                </a:extLst>
              </a:tr>
            </a:tbl>
          </a:graphicData>
        </a:graphic>
      </p:graphicFrame>
      <p:cxnSp>
        <p:nvCxnSpPr>
          <p:cNvPr id="8" name="Conector de seta reta 31">
            <a:extLst>
              <a:ext uri="{FF2B5EF4-FFF2-40B4-BE49-F238E27FC236}">
                <a16:creationId xmlns:a16="http://schemas.microsoft.com/office/drawing/2014/main" id="{C41EDA97-5DDB-4D17-B6A1-DBF4294747F9}"/>
              </a:ext>
            </a:extLst>
          </p:cNvPr>
          <p:cNvCxnSpPr/>
          <p:nvPr/>
        </p:nvCxnSpPr>
        <p:spPr bwMode="auto">
          <a:xfrm flipV="1">
            <a:off x="9136112" y="4644040"/>
            <a:ext cx="0" cy="288000"/>
          </a:xfrm>
          <a:prstGeom prst="straightConnector1">
            <a:avLst/>
          </a:prstGeom>
          <a:solidFill>
            <a:srgbClr val="00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9" name="Conector de seta reta 31">
            <a:extLst>
              <a:ext uri="{FF2B5EF4-FFF2-40B4-BE49-F238E27FC236}">
                <a16:creationId xmlns:a16="http://schemas.microsoft.com/office/drawing/2014/main" id="{C41EDA97-5DDB-4D17-B6A1-DBF4294747F9}"/>
              </a:ext>
            </a:extLst>
          </p:cNvPr>
          <p:cNvCxnSpPr/>
          <p:nvPr/>
        </p:nvCxnSpPr>
        <p:spPr bwMode="auto">
          <a:xfrm flipV="1">
            <a:off x="13672616" y="4605908"/>
            <a:ext cx="0" cy="288000"/>
          </a:xfrm>
          <a:prstGeom prst="straightConnector1">
            <a:avLst/>
          </a:prstGeom>
          <a:solidFill>
            <a:srgbClr val="00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0" name="Conector de seta reta 31">
            <a:extLst>
              <a:ext uri="{FF2B5EF4-FFF2-40B4-BE49-F238E27FC236}">
                <a16:creationId xmlns:a16="http://schemas.microsoft.com/office/drawing/2014/main" id="{C41EDA97-5DDB-4D17-B6A1-DBF4294747F9}"/>
              </a:ext>
            </a:extLst>
          </p:cNvPr>
          <p:cNvCxnSpPr/>
          <p:nvPr/>
        </p:nvCxnSpPr>
        <p:spPr bwMode="auto">
          <a:xfrm flipV="1">
            <a:off x="9136112" y="3491912"/>
            <a:ext cx="0" cy="288000"/>
          </a:xfrm>
          <a:prstGeom prst="straightConnector1">
            <a:avLst/>
          </a:prstGeom>
          <a:solidFill>
            <a:srgbClr val="00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1" name="Conector de seta reta 31">
            <a:extLst>
              <a:ext uri="{FF2B5EF4-FFF2-40B4-BE49-F238E27FC236}">
                <a16:creationId xmlns:a16="http://schemas.microsoft.com/office/drawing/2014/main" id="{C41EDA97-5DDB-4D17-B6A1-DBF4294747F9}"/>
              </a:ext>
            </a:extLst>
          </p:cNvPr>
          <p:cNvCxnSpPr/>
          <p:nvPr/>
        </p:nvCxnSpPr>
        <p:spPr bwMode="auto">
          <a:xfrm flipV="1">
            <a:off x="13672616" y="5220104"/>
            <a:ext cx="0" cy="288000"/>
          </a:xfrm>
          <a:prstGeom prst="straightConnector1">
            <a:avLst/>
          </a:prstGeom>
          <a:solidFill>
            <a:srgbClr val="00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73824692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/>
          </p:cNvSpPr>
          <p:nvPr/>
        </p:nvSpPr>
        <p:spPr bwMode="auto">
          <a:xfrm>
            <a:off x="567160" y="508020"/>
            <a:ext cx="11737304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pt-BR" altLang="pt-BR" sz="2800" cap="all" dirty="0">
                <a:solidFill>
                  <a:srgbClr val="DF483A"/>
                </a:solidFill>
                <a:latin typeface="Arial Black" pitchFamily="34" charset="0"/>
              </a:rPr>
              <a:t>Por que os gastos diminuíram após o </a:t>
            </a:r>
            <a:r>
              <a:rPr lang="pt-BR" altLang="pt-BR" sz="2800" cap="all" dirty="0" err="1">
                <a:solidFill>
                  <a:srgbClr val="DF483A"/>
                </a:solidFill>
                <a:latin typeface="Arial Black" pitchFamily="34" charset="0"/>
              </a:rPr>
              <a:t>coronavírus</a:t>
            </a:r>
            <a:r>
              <a:rPr lang="pt-BR" altLang="pt-BR" sz="2800" cap="all" dirty="0">
                <a:solidFill>
                  <a:srgbClr val="DF483A"/>
                </a:solidFill>
                <a:latin typeface="Arial Black" pitchFamily="34" charset="0"/>
              </a:rPr>
              <a:t>: </a:t>
            </a:r>
            <a:r>
              <a:rPr lang="pt-BR" altLang="pt-B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aqueles que tiveram redução dos gastos no período da Covid-19, 46% tiveram redução da renda, 41% estão inseguros com relação a quanto tempo a pandemia vai durar, e 32% tiveram menos gastos com lazer (sobretudo entre as classes A/B).</a:t>
            </a:r>
            <a:endParaRPr lang="pt-BR" altLang="pt-BR" sz="20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pt-BR" altLang="pt-BR" sz="28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D1D593D1-2366-4A03-85F0-62544EFA8805}"/>
              </a:ext>
            </a:extLst>
          </p:cNvPr>
          <p:cNvGraphicFramePr>
            <a:graphicFrameLocks noGrp="1"/>
          </p:cNvGraphicFramePr>
          <p:nvPr/>
        </p:nvGraphicFramePr>
        <p:xfrm>
          <a:off x="3807520" y="8244868"/>
          <a:ext cx="9313704" cy="5756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74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54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54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54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78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Geral</a:t>
                      </a:r>
                      <a:r>
                        <a:rPr lang="pt-BR" sz="11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2020</a:t>
                      </a:r>
                      <a:endParaRPr lang="pt-BR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Homem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Mulher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a 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a 49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 ou mais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A/B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C/D/E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802"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50236FB3-ACDB-4A9B-BDF7-5422D53CB82D}"/>
              </a:ext>
            </a:extLst>
          </p:cNvPr>
          <p:cNvSpPr txBox="1"/>
          <p:nvPr/>
        </p:nvSpPr>
        <p:spPr>
          <a:xfrm>
            <a:off x="12952536" y="1338357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Somente para quem diminuiu o nível de gastos após o </a:t>
            </a:r>
            <a:r>
              <a:rPr lang="pt-BR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Coronavírus</a:t>
            </a:r>
            <a:endParaRPr lang="pt-B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938636C-5C7F-469E-9E51-E1CD2EC1F39C}"/>
              </a:ext>
            </a:extLst>
          </p:cNvPr>
          <p:cNvGraphicFramePr>
            <a:graphicFrameLocks noGrp="1"/>
          </p:cNvGraphicFramePr>
          <p:nvPr/>
        </p:nvGraphicFramePr>
        <p:xfrm>
          <a:off x="855192" y="2123728"/>
          <a:ext cx="14137128" cy="57509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91504">
                  <a:extLst>
                    <a:ext uri="{9D8B030D-6E8A-4147-A177-3AD203B41FA5}">
                      <a16:colId xmlns:a16="http://schemas.microsoft.com/office/drawing/2014/main" val="1867416445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1251115216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3726432544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426471699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465597523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3876018670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2049396629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3979861551"/>
                    </a:ext>
                  </a:extLst>
                </a:gridCol>
              </a:tblGrid>
              <a:tr h="47751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RESPOSTAS – RM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Geral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Sexo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Idade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Classe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212869"/>
                  </a:ext>
                </a:extLst>
              </a:tr>
              <a:tr h="47751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2020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Masculino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Feminino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18 a 34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35 a 49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55 ou mais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A/B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C/D/E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467350"/>
                  </a:ext>
                </a:extLst>
              </a:tr>
              <a:tr h="599489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Redução da renda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46,4%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51,6%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53,8%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435563"/>
                  </a:ext>
                </a:extLst>
              </a:tr>
              <a:tr h="599489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Estou inseguro com relação ao tempo que vai durar a pandemia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9489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Tive menos gastos com lazer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31,6%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40,3%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24,9%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26,9%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37,4%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57,8%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21,8%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9489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Perdi o emprego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18,3%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9489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Dificuldades de fazer compras pela internet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0,0%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9489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Medo de fazer compras pela internet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9489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Não gosto de fazer compras pela internet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0,0%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0,0%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237609"/>
                  </a:ext>
                </a:extLst>
              </a:tr>
              <a:tr h="599489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Outros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837360"/>
                  </a:ext>
                </a:extLst>
              </a:tr>
            </a:tbl>
          </a:graphicData>
        </a:graphic>
      </p:graphicFrame>
      <p:sp>
        <p:nvSpPr>
          <p:cNvPr id="8" name="Retângulo 7"/>
          <p:cNvSpPr/>
          <p:nvPr/>
        </p:nvSpPr>
        <p:spPr bwMode="auto">
          <a:xfrm>
            <a:off x="11584384" y="2627784"/>
            <a:ext cx="1152128" cy="5184576"/>
          </a:xfrm>
          <a:prstGeom prst="rect">
            <a:avLst/>
          </a:prstGeom>
          <a:solidFill>
            <a:schemeClr val="bg1">
              <a:lumMod val="75000"/>
              <a:alpha val="6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9" name="Conector de seta reta 31">
            <a:extLst>
              <a:ext uri="{FF2B5EF4-FFF2-40B4-BE49-F238E27FC236}">
                <a16:creationId xmlns:a16="http://schemas.microsoft.com/office/drawing/2014/main" id="{C41EDA97-5DDB-4D17-B6A1-DBF4294747F9}"/>
              </a:ext>
            </a:extLst>
          </p:cNvPr>
          <p:cNvCxnSpPr/>
          <p:nvPr/>
        </p:nvCxnSpPr>
        <p:spPr bwMode="auto">
          <a:xfrm flipV="1">
            <a:off x="14824744" y="5004048"/>
            <a:ext cx="0" cy="288000"/>
          </a:xfrm>
          <a:prstGeom prst="straightConnector1">
            <a:avLst/>
          </a:prstGeom>
          <a:solidFill>
            <a:srgbClr val="00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0" name="Conector de seta reta 31">
            <a:extLst>
              <a:ext uri="{FF2B5EF4-FFF2-40B4-BE49-F238E27FC236}">
                <a16:creationId xmlns:a16="http://schemas.microsoft.com/office/drawing/2014/main" id="{C41EDA97-5DDB-4D17-B6A1-DBF4294747F9}"/>
              </a:ext>
            </a:extLst>
          </p:cNvPr>
          <p:cNvCxnSpPr/>
          <p:nvPr/>
        </p:nvCxnSpPr>
        <p:spPr bwMode="auto">
          <a:xfrm flipV="1">
            <a:off x="13672616" y="4428016"/>
            <a:ext cx="0" cy="288000"/>
          </a:xfrm>
          <a:prstGeom prst="straightConnector1">
            <a:avLst/>
          </a:prstGeom>
          <a:solidFill>
            <a:srgbClr val="00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95086798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0236FB3-ACDB-4A9B-BDF7-5422D53CB82D}"/>
              </a:ext>
            </a:extLst>
          </p:cNvPr>
          <p:cNvSpPr txBox="1"/>
          <p:nvPr/>
        </p:nvSpPr>
        <p:spPr>
          <a:xfrm>
            <a:off x="13121224" y="1258282"/>
            <a:ext cx="2533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Somente para quem pretende comprar presentes para o Dia dos Pais</a:t>
            </a:r>
          </a:p>
        </p:txBody>
      </p:sp>
      <p:sp>
        <p:nvSpPr>
          <p:cNvPr id="5" name="Rectangle 3"/>
          <p:cNvSpPr>
            <a:spLocks/>
          </p:cNvSpPr>
          <p:nvPr/>
        </p:nvSpPr>
        <p:spPr bwMode="auto">
          <a:xfrm>
            <a:off x="567160" y="508020"/>
            <a:ext cx="1195332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pt-BR" altLang="pt-BR" sz="2800" cap="all" dirty="0">
                <a:solidFill>
                  <a:srgbClr val="DF483A"/>
                </a:solidFill>
                <a:latin typeface="Arial Black" pitchFamily="34" charset="0"/>
              </a:rPr>
              <a:t>Onde tem realizado a maior parte das compras nos últimos três meses: </a:t>
            </a:r>
            <a:r>
              <a:rPr lang="pt-BR" altLang="pt-B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maior parte dos entrevistados realizou a maioria de suas compras durante os meses de abril, maio e junho de forma </a:t>
            </a:r>
            <a:r>
              <a:rPr lang="pt-BR" altLang="pt-BR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offline</a:t>
            </a:r>
            <a:r>
              <a:rPr lang="pt-BR" altLang="pt-B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(82%), principalmente nos supermercados (67%) e lojas de rua (24%). 47% compraram online, principalmente em sites e lojas virtuais (32%, sobretudo as classes A/B) e aplicativos (20%).</a:t>
            </a:r>
            <a:endParaRPr lang="pt-BR" altLang="pt-BR" sz="2000" cap="al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D1D593D1-2366-4A03-85F0-62544EFA8805}"/>
              </a:ext>
            </a:extLst>
          </p:cNvPr>
          <p:cNvGraphicFramePr>
            <a:graphicFrameLocks noGrp="1"/>
          </p:cNvGraphicFramePr>
          <p:nvPr/>
        </p:nvGraphicFramePr>
        <p:xfrm>
          <a:off x="3807520" y="8316876"/>
          <a:ext cx="9313704" cy="5756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74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54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54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54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78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Geral</a:t>
                      </a:r>
                      <a:r>
                        <a:rPr lang="pt-BR" sz="11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2020</a:t>
                      </a:r>
                      <a:endParaRPr lang="pt-BR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Homem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Mulher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a 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a 49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 ou mais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A/B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C/D/E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802"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E938636C-5C7F-469E-9E51-E1CD2EC1F39C}"/>
              </a:ext>
            </a:extLst>
          </p:cNvPr>
          <p:cNvGraphicFramePr>
            <a:graphicFrameLocks noGrp="1"/>
          </p:cNvGraphicFramePr>
          <p:nvPr/>
        </p:nvGraphicFramePr>
        <p:xfrm>
          <a:off x="855192" y="2483772"/>
          <a:ext cx="14137128" cy="55446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91504">
                  <a:extLst>
                    <a:ext uri="{9D8B030D-6E8A-4147-A177-3AD203B41FA5}">
                      <a16:colId xmlns:a16="http://schemas.microsoft.com/office/drawing/2014/main" val="1867416445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1251115216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3726432544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426471699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465597523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3876018670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2049396629"/>
                    </a:ext>
                  </a:extLst>
                </a:gridCol>
                <a:gridCol w="1130703">
                  <a:extLst>
                    <a:ext uri="{9D8B030D-6E8A-4147-A177-3AD203B41FA5}">
                      <a16:colId xmlns:a16="http://schemas.microsoft.com/office/drawing/2014/main" val="3979861551"/>
                    </a:ext>
                  </a:extLst>
                </a:gridCol>
              </a:tblGrid>
              <a:tr h="2832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RESPOSTAS – RM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Geral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Sexo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Idade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Classe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212869"/>
                  </a:ext>
                </a:extLst>
              </a:tr>
              <a:tr h="28323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2020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Masculino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Feminino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18 a 34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35 a 49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55 ou mais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A/B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C/D/E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467350"/>
                  </a:ext>
                </a:extLst>
              </a:tr>
              <a:tr h="355582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1" u="none" strike="noStrike" dirty="0" err="1">
                          <a:effectLst/>
                        </a:rPr>
                        <a:t>Offline</a:t>
                      </a:r>
                      <a:endParaRPr lang="pt-BR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1" u="none" strike="noStrike" dirty="0">
                          <a:effectLst/>
                        </a:rPr>
                        <a:t>82,3%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1" u="none" strike="noStrike" dirty="0">
                          <a:effectLst/>
                        </a:rPr>
                        <a:t>79,1%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1" u="none" strike="noStrike" dirty="0">
                          <a:effectLst/>
                        </a:rPr>
                        <a:t>84,7%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1" u="none" strike="noStrike" dirty="0">
                          <a:effectLst/>
                        </a:rPr>
                        <a:t>74,7%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1" u="none" strike="noStrike" dirty="0">
                          <a:effectLst/>
                        </a:rPr>
                        <a:t>88,7%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1" u="none" strike="noStrike" dirty="0">
                          <a:effectLst/>
                        </a:rPr>
                        <a:t>85,8%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1" u="none" strike="noStrike" dirty="0">
                          <a:effectLst/>
                        </a:rPr>
                        <a:t>80,9%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1" u="none" strike="noStrike" dirty="0">
                          <a:effectLst/>
                        </a:rPr>
                        <a:t>82,7%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582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Supermercados/hipermercados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435563"/>
                  </a:ext>
                </a:extLst>
              </a:tr>
              <a:tr h="355582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Lojas de rua/bairro/ comércio local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582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Shopping Center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582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Feiras de rua/camelódromos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582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i="1" u="none" strike="noStrike" dirty="0">
                          <a:effectLst/>
                        </a:rPr>
                        <a:t>Shopping popular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3,5%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4,8%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2,5%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2,3%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4,1%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5,2%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3,4%</a:t>
                      </a:r>
                      <a:endParaRPr lang="pt-BR" sz="16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3,5%</a:t>
                      </a:r>
                      <a:endParaRPr lang="pt-BR" sz="16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582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i="1" u="none" strike="noStrike">
                          <a:effectLst/>
                        </a:rPr>
                        <a:t>Catálogo de revendedores</a:t>
                      </a:r>
                      <a:endParaRPr lang="pt-BR" sz="1600" b="0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3,0%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3,5%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2,6%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1,1%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4,2%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5,1%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5,5%</a:t>
                      </a:r>
                      <a:endParaRPr lang="pt-BR" sz="16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2,1%</a:t>
                      </a:r>
                      <a:endParaRPr lang="pt-BR" sz="16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582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i="1" u="none" strike="noStrike" dirty="0">
                          <a:effectLst/>
                        </a:rPr>
                        <a:t>Sacoleira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2,4%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2,4%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2,4%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2,3%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2,1%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3,1%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3,2%</a:t>
                      </a:r>
                      <a:endParaRPr lang="pt-BR" sz="16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2,1%</a:t>
                      </a:r>
                      <a:endParaRPr lang="pt-BR" sz="16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582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1" u="none" strike="noStrike" dirty="0">
                          <a:effectLst/>
                        </a:rPr>
                        <a:t>Onl</a:t>
                      </a:r>
                      <a:r>
                        <a:rPr lang="pt-BR" sz="1600" b="1" u="none" strike="noStrike" baseline="0" dirty="0">
                          <a:effectLst/>
                        </a:rPr>
                        <a:t>ine</a:t>
                      </a:r>
                      <a:endParaRPr lang="pt-BR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1" u="none" strike="noStrike" dirty="0">
                          <a:effectLst/>
                        </a:rPr>
                        <a:t>47,2%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1" u="none" strike="noStrike" dirty="0">
                          <a:effectLst/>
                        </a:rPr>
                        <a:t>50,2%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1" u="none" strike="noStrike" dirty="0">
                          <a:effectLst/>
                        </a:rPr>
                        <a:t>44,9%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1" u="none" strike="noStrike" dirty="0">
                          <a:effectLst/>
                        </a:rPr>
                        <a:t>57,1%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1" u="none" strike="noStrike" dirty="0">
                          <a:effectLst/>
                        </a:rPr>
                        <a:t>38,8%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1" u="none" strike="noStrike" dirty="0">
                          <a:effectLst/>
                        </a:rPr>
                        <a:t>42,3%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1" u="none" strike="noStrike">
                          <a:effectLst/>
                        </a:rPr>
                        <a:t>64,2%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1" u="none" strike="noStrike" dirty="0">
                          <a:effectLst/>
                        </a:rPr>
                        <a:t>41,2%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582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i="1" u="none" strike="noStrike" dirty="0">
                          <a:effectLst/>
                        </a:rPr>
                        <a:t>Sites/ lojas virtuais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31,9%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34,5%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29,9%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38,9%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25,0%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30,9%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48,5%</a:t>
                      </a:r>
                      <a:endParaRPr lang="pt-BR" sz="16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i="1" u="none" strike="noStrike" dirty="0">
                          <a:effectLst/>
                        </a:rPr>
                        <a:t>26,1%</a:t>
                      </a:r>
                      <a:endParaRPr lang="pt-BR" sz="16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5582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Aplicativos de compra/venda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5582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Whatsapp</a:t>
                      </a:r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 loja/vendedores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5582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Facebook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61237609"/>
                  </a:ext>
                </a:extLst>
              </a:tr>
              <a:tr h="355582">
                <a:tc>
                  <a:txBody>
                    <a:bodyPr/>
                    <a:lstStyle/>
                    <a:p>
                      <a:pPr algn="l" fontAlgn="t"/>
                      <a:r>
                        <a:rPr lang="pt-BR" sz="16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Instagram</a:t>
                      </a:r>
                      <a:endParaRPr lang="pt-BR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837360"/>
                  </a:ext>
                </a:extLst>
              </a:tr>
            </a:tbl>
          </a:graphicData>
        </a:graphic>
      </p:graphicFrame>
      <p:cxnSp>
        <p:nvCxnSpPr>
          <p:cNvPr id="13" name="Conector de seta reta 31">
            <a:extLst>
              <a:ext uri="{FF2B5EF4-FFF2-40B4-BE49-F238E27FC236}">
                <a16:creationId xmlns:a16="http://schemas.microsoft.com/office/drawing/2014/main" id="{C41EDA97-5DDB-4D17-B6A1-DBF4294747F9}"/>
              </a:ext>
            </a:extLst>
          </p:cNvPr>
          <p:cNvCxnSpPr/>
          <p:nvPr/>
        </p:nvCxnSpPr>
        <p:spPr bwMode="auto">
          <a:xfrm flipV="1">
            <a:off x="13672616" y="6300224"/>
            <a:ext cx="0" cy="288000"/>
          </a:xfrm>
          <a:prstGeom prst="straightConnector1">
            <a:avLst/>
          </a:prstGeom>
          <a:solidFill>
            <a:srgbClr val="00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4" name="Conector de seta reta 31">
            <a:extLst>
              <a:ext uri="{FF2B5EF4-FFF2-40B4-BE49-F238E27FC236}">
                <a16:creationId xmlns:a16="http://schemas.microsoft.com/office/drawing/2014/main" id="{C41EDA97-5DDB-4D17-B6A1-DBF4294747F9}"/>
              </a:ext>
            </a:extLst>
          </p:cNvPr>
          <p:cNvCxnSpPr/>
          <p:nvPr/>
        </p:nvCxnSpPr>
        <p:spPr bwMode="auto">
          <a:xfrm flipV="1">
            <a:off x="13672616" y="6588256"/>
            <a:ext cx="0" cy="288000"/>
          </a:xfrm>
          <a:prstGeom prst="straightConnector1">
            <a:avLst/>
          </a:prstGeom>
          <a:solidFill>
            <a:srgbClr val="00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21" name="Conector de seta reta 31">
            <a:extLst>
              <a:ext uri="{FF2B5EF4-FFF2-40B4-BE49-F238E27FC236}">
                <a16:creationId xmlns:a16="http://schemas.microsoft.com/office/drawing/2014/main" id="{C41EDA97-5DDB-4D17-B6A1-DBF4294747F9}"/>
              </a:ext>
            </a:extLst>
          </p:cNvPr>
          <p:cNvCxnSpPr/>
          <p:nvPr/>
        </p:nvCxnSpPr>
        <p:spPr bwMode="auto">
          <a:xfrm>
            <a:off x="12520488" y="6948296"/>
            <a:ext cx="0" cy="288000"/>
          </a:xfrm>
          <a:prstGeom prst="straightConnector1">
            <a:avLst/>
          </a:prstGeom>
          <a:solidFill>
            <a:srgbClr val="00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22" name="Conector de seta reta 31">
            <a:extLst>
              <a:ext uri="{FF2B5EF4-FFF2-40B4-BE49-F238E27FC236}">
                <a16:creationId xmlns:a16="http://schemas.microsoft.com/office/drawing/2014/main" id="{C41EDA97-5DDB-4D17-B6A1-DBF4294747F9}"/>
              </a:ext>
            </a:extLst>
          </p:cNvPr>
          <p:cNvCxnSpPr/>
          <p:nvPr/>
        </p:nvCxnSpPr>
        <p:spPr bwMode="auto">
          <a:xfrm flipV="1">
            <a:off x="10288240" y="7668376"/>
            <a:ext cx="0" cy="288000"/>
          </a:xfrm>
          <a:prstGeom prst="straightConnector1">
            <a:avLst/>
          </a:prstGeom>
          <a:solidFill>
            <a:srgbClr val="00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23" name="Conector de seta reta 31">
            <a:extLst>
              <a:ext uri="{FF2B5EF4-FFF2-40B4-BE49-F238E27FC236}">
                <a16:creationId xmlns:a16="http://schemas.microsoft.com/office/drawing/2014/main" id="{C41EDA97-5DDB-4D17-B6A1-DBF4294747F9}"/>
              </a:ext>
            </a:extLst>
          </p:cNvPr>
          <p:cNvCxnSpPr/>
          <p:nvPr/>
        </p:nvCxnSpPr>
        <p:spPr bwMode="auto">
          <a:xfrm flipV="1">
            <a:off x="13672616" y="5940184"/>
            <a:ext cx="0" cy="288000"/>
          </a:xfrm>
          <a:prstGeom prst="straightConnector1">
            <a:avLst/>
          </a:prstGeom>
          <a:solidFill>
            <a:srgbClr val="00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24" name="Conector de seta reta 31">
            <a:extLst>
              <a:ext uri="{FF2B5EF4-FFF2-40B4-BE49-F238E27FC236}">
                <a16:creationId xmlns:a16="http://schemas.microsoft.com/office/drawing/2014/main" id="{C41EDA97-5DDB-4D17-B6A1-DBF4294747F9}"/>
              </a:ext>
            </a:extLst>
          </p:cNvPr>
          <p:cNvCxnSpPr/>
          <p:nvPr/>
        </p:nvCxnSpPr>
        <p:spPr bwMode="auto">
          <a:xfrm flipV="1">
            <a:off x="10288240" y="5868144"/>
            <a:ext cx="0" cy="288000"/>
          </a:xfrm>
          <a:prstGeom prst="straightConnector1">
            <a:avLst/>
          </a:prstGeom>
          <a:solidFill>
            <a:srgbClr val="00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25" name="Conector de seta reta 31">
            <a:extLst>
              <a:ext uri="{FF2B5EF4-FFF2-40B4-BE49-F238E27FC236}">
                <a16:creationId xmlns:a16="http://schemas.microsoft.com/office/drawing/2014/main" id="{C41EDA97-5DDB-4D17-B6A1-DBF4294747F9}"/>
              </a:ext>
            </a:extLst>
          </p:cNvPr>
          <p:cNvCxnSpPr/>
          <p:nvPr/>
        </p:nvCxnSpPr>
        <p:spPr bwMode="auto">
          <a:xfrm>
            <a:off x="10288240" y="3059864"/>
            <a:ext cx="0" cy="288000"/>
          </a:xfrm>
          <a:prstGeom prst="straightConnector1">
            <a:avLst/>
          </a:prstGeom>
          <a:solidFill>
            <a:srgbClr val="00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6878474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0236FB3-ACDB-4A9B-BDF7-5422D53CB82D}"/>
              </a:ext>
            </a:extLst>
          </p:cNvPr>
          <p:cNvSpPr txBox="1"/>
          <p:nvPr/>
        </p:nvSpPr>
        <p:spPr>
          <a:xfrm>
            <a:off x="13121224" y="1258282"/>
            <a:ext cx="25337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Somente para quem pretende comprar presentes para o Dia dos Pais</a:t>
            </a:r>
          </a:p>
        </p:txBody>
      </p:sp>
      <p:sp>
        <p:nvSpPr>
          <p:cNvPr id="5" name="Rectangle 3"/>
          <p:cNvSpPr>
            <a:spLocks/>
          </p:cNvSpPr>
          <p:nvPr/>
        </p:nvSpPr>
        <p:spPr bwMode="auto">
          <a:xfrm>
            <a:off x="567160" y="508020"/>
            <a:ext cx="1173730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pt-BR" altLang="pt-BR" sz="2800" cap="all" dirty="0">
                <a:solidFill>
                  <a:srgbClr val="DF483A"/>
                </a:solidFill>
                <a:latin typeface="Arial Black" pitchFamily="34" charset="0"/>
              </a:rPr>
              <a:t>Como está se comportando o comércio na cidade onde mora: </a:t>
            </a:r>
            <a:r>
              <a:rPr lang="pt-BR" altLang="pt-BR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Embora bem divididas as opiniões, na percepção dos entrevistados, o comércio na cidade em que moram está parcialmente funcionando, sobretudo lojas de roupas e sapatos (34%), salões de beleza (36%), papelarias (34%), lojas de eletrônicos (35%) e eletrodomésticos (34%).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938636C-5C7F-469E-9E51-E1CD2EC1F39C}"/>
              </a:ext>
            </a:extLst>
          </p:cNvPr>
          <p:cNvGraphicFramePr>
            <a:graphicFrameLocks noGrp="1"/>
          </p:cNvGraphicFramePr>
          <p:nvPr/>
        </p:nvGraphicFramePr>
        <p:xfrm>
          <a:off x="790445" y="2699788"/>
          <a:ext cx="14034299" cy="48245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09363">
                  <a:extLst>
                    <a:ext uri="{9D8B030D-6E8A-4147-A177-3AD203B41FA5}">
                      <a16:colId xmlns:a16="http://schemas.microsoft.com/office/drawing/2014/main" val="1867416445"/>
                    </a:ext>
                  </a:extLst>
                </a:gridCol>
                <a:gridCol w="2106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6234">
                  <a:extLst>
                    <a:ext uri="{9D8B030D-6E8A-4147-A177-3AD203B41FA5}">
                      <a16:colId xmlns:a16="http://schemas.microsoft.com/office/drawing/2014/main" val="1251115216"/>
                    </a:ext>
                  </a:extLst>
                </a:gridCol>
                <a:gridCol w="2106234">
                  <a:extLst>
                    <a:ext uri="{9D8B030D-6E8A-4147-A177-3AD203B41FA5}">
                      <a16:colId xmlns:a16="http://schemas.microsoft.com/office/drawing/2014/main" val="3726432544"/>
                    </a:ext>
                  </a:extLst>
                </a:gridCol>
                <a:gridCol w="2106234">
                  <a:extLst>
                    <a:ext uri="{9D8B030D-6E8A-4147-A177-3AD203B41FA5}">
                      <a16:colId xmlns:a16="http://schemas.microsoft.com/office/drawing/2014/main" val="426471699"/>
                    </a:ext>
                  </a:extLst>
                </a:gridCol>
              </a:tblGrid>
              <a:tr h="63159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RESPOSTAS – RU por item</a:t>
                      </a:r>
                      <a:endParaRPr lang="pt-BR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Maioria aberta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Algumas abertas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Maioria fechada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Não sei</a:t>
                      </a:r>
                    </a:p>
                  </a:txBody>
                  <a:tcPr marL="2750" marR="2750" marT="275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6212869"/>
                  </a:ext>
                </a:extLst>
              </a:tr>
              <a:tr h="698824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Lojas de roupas e sapatos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34,5%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31,3%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435563"/>
                  </a:ext>
                </a:extLst>
              </a:tr>
              <a:tr h="698824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Bares e restaurantes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8824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Salões de beleza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36,3%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237609"/>
                  </a:ext>
                </a:extLst>
              </a:tr>
              <a:tr h="698824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Papelarias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26,8%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837360"/>
                  </a:ext>
                </a:extLst>
              </a:tr>
              <a:tr h="698824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Lojas de eletrônicos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102661"/>
                  </a:ext>
                </a:extLst>
              </a:tr>
              <a:tr h="698824">
                <a:tc>
                  <a:txBody>
                    <a:bodyPr/>
                    <a:lstStyle/>
                    <a:p>
                      <a:pPr algn="l" rtl="0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Lojas de eletrodomésticos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D1D593D1-2366-4A03-85F0-62544EFA8805}"/>
              </a:ext>
            </a:extLst>
          </p:cNvPr>
          <p:cNvGraphicFramePr>
            <a:graphicFrameLocks noGrp="1"/>
          </p:cNvGraphicFramePr>
          <p:nvPr/>
        </p:nvGraphicFramePr>
        <p:xfrm>
          <a:off x="3807520" y="8244868"/>
          <a:ext cx="9313704" cy="5756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74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54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54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54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274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78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Geral</a:t>
                      </a:r>
                      <a:r>
                        <a:rPr lang="pt-BR" sz="11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2020</a:t>
                      </a:r>
                      <a:endParaRPr lang="pt-BR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Homem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Mulher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a 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a 49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 ou mais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A/B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C/D/E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802"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Elipse 5"/>
          <p:cNvSpPr/>
          <p:nvPr/>
        </p:nvSpPr>
        <p:spPr bwMode="auto">
          <a:xfrm>
            <a:off x="9208120" y="3419868"/>
            <a:ext cx="720080" cy="445811"/>
          </a:xfrm>
          <a:prstGeom prst="ellipse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" name="Elipse 8"/>
          <p:cNvSpPr/>
          <p:nvPr/>
        </p:nvSpPr>
        <p:spPr bwMode="auto">
          <a:xfrm>
            <a:off x="11296352" y="4139948"/>
            <a:ext cx="720080" cy="445811"/>
          </a:xfrm>
          <a:prstGeom prst="ellipse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Elipse 9"/>
          <p:cNvSpPr/>
          <p:nvPr/>
        </p:nvSpPr>
        <p:spPr bwMode="auto">
          <a:xfrm>
            <a:off x="9208120" y="4889152"/>
            <a:ext cx="720080" cy="445811"/>
          </a:xfrm>
          <a:prstGeom prst="ellipse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1" name="Elipse 10"/>
          <p:cNvSpPr/>
          <p:nvPr/>
        </p:nvSpPr>
        <p:spPr bwMode="auto">
          <a:xfrm>
            <a:off x="9208120" y="5508329"/>
            <a:ext cx="720080" cy="445811"/>
          </a:xfrm>
          <a:prstGeom prst="ellipse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" name="Elipse 11"/>
          <p:cNvSpPr/>
          <p:nvPr/>
        </p:nvSpPr>
        <p:spPr bwMode="auto">
          <a:xfrm>
            <a:off x="9208120" y="6231500"/>
            <a:ext cx="720080" cy="445811"/>
          </a:xfrm>
          <a:prstGeom prst="ellipse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3" name="Elipse 12"/>
          <p:cNvSpPr/>
          <p:nvPr/>
        </p:nvSpPr>
        <p:spPr bwMode="auto">
          <a:xfrm>
            <a:off x="9208120" y="6942295"/>
            <a:ext cx="720080" cy="445811"/>
          </a:xfrm>
          <a:prstGeom prst="ellipse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46640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/>
          </p:cNvSpPr>
          <p:nvPr/>
        </p:nvSpPr>
        <p:spPr bwMode="auto">
          <a:xfrm>
            <a:off x="10360248" y="0"/>
            <a:ext cx="5908452" cy="9144000"/>
          </a:xfrm>
          <a:prstGeom prst="rect">
            <a:avLst/>
          </a:prstGeom>
          <a:solidFill>
            <a:srgbClr val="174DB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endParaRPr lang="pt-BR" altLang="pt-BR" dirty="0"/>
          </a:p>
        </p:txBody>
      </p:sp>
      <p:sp>
        <p:nvSpPr>
          <p:cNvPr id="5123" name="Rectangle 4"/>
          <p:cNvSpPr>
            <a:spLocks/>
          </p:cNvSpPr>
          <p:nvPr/>
        </p:nvSpPr>
        <p:spPr bwMode="auto">
          <a:xfrm>
            <a:off x="10649855" y="5090418"/>
            <a:ext cx="5329238" cy="380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r" eaLnBrk="1" hangingPunct="1"/>
            <a:r>
              <a:rPr lang="pt-BR" altLang="pt-BR" sz="4400" dirty="0">
                <a:solidFill>
                  <a:srgbClr val="EFEAD2"/>
                </a:solidFill>
                <a:latin typeface="Arial Black" pitchFamily="34" charset="0"/>
                <a:sym typeface="Arial Black" pitchFamily="34" charset="0"/>
              </a:rPr>
              <a:t>Caracterização da Amostra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136" y="3716011"/>
            <a:ext cx="9361040" cy="517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52720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ço Reservado para Número de Slide 5"/>
          <p:cNvSpPr txBox="1">
            <a:spLocks/>
          </p:cNvSpPr>
          <p:nvPr/>
        </p:nvSpPr>
        <p:spPr bwMode="auto">
          <a:xfrm>
            <a:off x="0" y="8564563"/>
            <a:ext cx="1574800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r>
              <a:rPr lang="pt-BR" altLang="pt-BR" sz="1200" b="1">
                <a:solidFill>
                  <a:schemeClr val="tx1"/>
                </a:solidFill>
                <a:latin typeface="Arial Black" panose="020B0A04020102020204" pitchFamily="34" charset="0"/>
              </a:rPr>
              <a:t>Slide </a:t>
            </a:r>
            <a:fld id="{FAC6DCCA-48D8-4799-BB48-4D57A3B79F06}" type="slidenum">
              <a:rPr lang="pt-BR" altLang="pt-BR" sz="1200" b="1">
                <a:solidFill>
                  <a:schemeClr val="tx1"/>
                </a:solidFill>
                <a:latin typeface="Arial Black" panose="020B0A04020102020204" pitchFamily="34" charset="0"/>
              </a:rPr>
              <a:pPr/>
              <a:t>11</a:t>
            </a:fld>
            <a:endParaRPr lang="pt-BR" altLang="pt-BR" sz="1200" b="1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Rectangle 3"/>
          <p:cNvSpPr txBox="1"/>
          <p:nvPr/>
        </p:nvSpPr>
        <p:spPr>
          <a:xfrm>
            <a:off x="495151" y="467206"/>
            <a:ext cx="3621381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2800">
                <a:solidFill>
                  <a:srgbClr val="DF483A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dirty="0"/>
              <a:t>REGIÃO</a:t>
            </a:r>
            <a:r>
              <a:rPr lang="pt-BR" dirty="0"/>
              <a:t>  |  CIDADE</a:t>
            </a:r>
            <a:endParaRPr dirty="0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608" y="971599"/>
            <a:ext cx="6744239" cy="7075429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10907855" y="1597530"/>
            <a:ext cx="1838135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spc="0" normalizeH="0" baseline="0" dirty="0">
                <a:ln>
                  <a:noFill/>
                </a:ln>
                <a:solidFill>
                  <a:srgbClr val="2A90C6"/>
                </a:solidFill>
                <a:effectLst/>
                <a:uFillTx/>
                <a:latin typeface="Calibri" panose="020F0502020204030204" pitchFamily="34" charset="0"/>
                <a:sym typeface="Helvetica"/>
              </a:rPr>
              <a:t>%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2400" b="1" i="0" u="none" strike="noStrike" cap="none" spc="0" normalizeH="0" baseline="0" dirty="0">
                <a:ln>
                  <a:noFill/>
                </a:ln>
                <a:solidFill>
                  <a:srgbClr val="2A90C6"/>
                </a:solidFill>
                <a:effectLst/>
                <a:uFillTx/>
                <a:latin typeface="Calibri" panose="020F0502020204030204" pitchFamily="34" charset="0"/>
                <a:sym typeface="Helvetica"/>
              </a:rPr>
              <a:t>NORDESTE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10434611" y="5471626"/>
            <a:ext cx="1644093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spc="0" normalizeH="0" baseline="0" dirty="0">
                <a:ln>
                  <a:noFill/>
                </a:ln>
                <a:solidFill>
                  <a:srgbClr val="284BA6"/>
                </a:solidFill>
                <a:effectLst/>
                <a:uFillTx/>
                <a:latin typeface="Calibri" panose="020F0502020204030204" pitchFamily="34" charset="0"/>
                <a:sym typeface="Helvetica"/>
              </a:rPr>
              <a:t>%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2400" b="1" i="0" u="none" strike="noStrike" cap="none" spc="0" normalizeH="0" baseline="0" dirty="0">
                <a:ln>
                  <a:noFill/>
                </a:ln>
                <a:solidFill>
                  <a:srgbClr val="284BA6"/>
                </a:solidFill>
                <a:effectLst/>
                <a:uFillTx/>
                <a:latin typeface="Calibri" panose="020F0502020204030204" pitchFamily="34" charset="0"/>
                <a:sym typeface="Helvetica"/>
              </a:rPr>
              <a:t>SUDESTE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8701011" y="7249465"/>
            <a:ext cx="1618033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spc="0" normalizeH="0" baseline="0" dirty="0">
                <a:ln>
                  <a:noFill/>
                </a:ln>
                <a:solidFill>
                  <a:srgbClr val="04146F"/>
                </a:solidFill>
                <a:effectLst/>
                <a:uFillTx/>
                <a:latin typeface="Calibri" panose="020F0502020204030204" pitchFamily="34" charset="0"/>
                <a:sym typeface="Helvetica"/>
              </a:rPr>
              <a:t>%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2400" b="1" i="0" u="none" strike="noStrike" cap="none" spc="0" normalizeH="0" baseline="0" dirty="0">
                <a:ln>
                  <a:noFill/>
                </a:ln>
                <a:solidFill>
                  <a:srgbClr val="04146F"/>
                </a:solidFill>
                <a:effectLst/>
                <a:uFillTx/>
                <a:latin typeface="Calibri" panose="020F0502020204030204" pitchFamily="34" charset="0"/>
                <a:sym typeface="Helvetica"/>
              </a:rPr>
              <a:t>SUL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5247118" y="5011577"/>
            <a:ext cx="2032144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spc="0" normalizeH="0" baseline="0" dirty="0">
                <a:ln>
                  <a:noFill/>
                </a:ln>
                <a:solidFill>
                  <a:srgbClr val="2670D3"/>
                </a:solidFill>
                <a:effectLst/>
                <a:uFillTx/>
                <a:latin typeface="Calibri" panose="020F0502020204030204" pitchFamily="34" charset="0"/>
                <a:sym typeface="Helvetica"/>
              </a:rPr>
              <a:t>%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2400" b="1" i="0" u="none" strike="noStrike" cap="none" spc="0" normalizeH="0" baseline="0" dirty="0">
                <a:ln>
                  <a:noFill/>
                </a:ln>
                <a:solidFill>
                  <a:srgbClr val="2670D3"/>
                </a:solidFill>
                <a:effectLst/>
                <a:uFillTx/>
                <a:latin typeface="Calibri" panose="020F0502020204030204" pitchFamily="34" charset="0"/>
                <a:sym typeface="Helvetica"/>
              </a:rPr>
              <a:t>CENTRO-OESTE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3607496" y="1331640"/>
            <a:ext cx="1656184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spc="0" normalizeH="0" baseline="0" dirty="0">
                <a:ln>
                  <a:noFill/>
                </a:ln>
                <a:solidFill>
                  <a:srgbClr val="89D5F7"/>
                </a:solidFill>
                <a:effectLst/>
                <a:uFillTx/>
                <a:latin typeface="Calibri" panose="020F0502020204030204" pitchFamily="34" charset="0"/>
                <a:sym typeface="Helvetica"/>
              </a:rPr>
              <a:t>%</a:t>
            </a:r>
          </a:p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2400" b="1" i="0" u="none" strike="noStrike" cap="none" spc="0" normalizeH="0" baseline="0" dirty="0">
                <a:ln>
                  <a:noFill/>
                </a:ln>
                <a:solidFill>
                  <a:srgbClr val="89D5F7"/>
                </a:solidFill>
                <a:effectLst/>
                <a:uFillTx/>
                <a:latin typeface="Calibri" panose="020F0502020204030204" pitchFamily="34" charset="0"/>
                <a:sym typeface="Helvetica"/>
              </a:rPr>
              <a:t>NORTE</a:t>
            </a:r>
          </a:p>
        </p:txBody>
      </p:sp>
      <p:graphicFrame>
        <p:nvGraphicFramePr>
          <p:cNvPr id="21" name="Tabe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715758"/>
              </p:ext>
            </p:extLst>
          </p:nvPr>
        </p:nvGraphicFramePr>
        <p:xfrm>
          <a:off x="13312576" y="1409130"/>
          <a:ext cx="2555864" cy="324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5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Aracajú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Fortaleza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6,8%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João Pessoa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Maceió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571956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Natal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Recife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Salvador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São Luís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Teresina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073128"/>
              </p:ext>
            </p:extLst>
          </p:nvPr>
        </p:nvGraphicFramePr>
        <p:xfrm>
          <a:off x="12520488" y="5430774"/>
          <a:ext cx="2520000" cy="144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Belo Horizonte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Rio de Janeiro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11,2%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São Paulo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24,8%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Vitória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3" name="Tabela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448170"/>
              </p:ext>
            </p:extLst>
          </p:nvPr>
        </p:nvGraphicFramePr>
        <p:xfrm>
          <a:off x="10828440" y="7411308"/>
          <a:ext cx="2520000" cy="108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Curitiba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6,2%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Florianópolis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Porto Alegre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4" name="Tabela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400551"/>
              </p:ext>
            </p:extLst>
          </p:nvPr>
        </p:nvGraphicFramePr>
        <p:xfrm>
          <a:off x="2377376" y="5045060"/>
          <a:ext cx="2520000" cy="144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Brasília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Campo Grande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Cuiabá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Goiânia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5" name="Tabela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6507358"/>
              </p:ext>
            </p:extLst>
          </p:nvPr>
        </p:nvGraphicFramePr>
        <p:xfrm>
          <a:off x="871037" y="1578940"/>
          <a:ext cx="2504435" cy="252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4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Belém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75006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Boa Vista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Macapá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Manaus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Palmas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Porto Velho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   Rio Branco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26" name="Conector de seta reta 356"/>
          <p:cNvCxnSpPr/>
          <p:nvPr/>
        </p:nvCxnSpPr>
        <p:spPr bwMode="auto">
          <a:xfrm>
            <a:off x="4890468" y="5332932"/>
            <a:ext cx="720000" cy="0"/>
          </a:xfrm>
          <a:prstGeom prst="straightConnector1">
            <a:avLst/>
          </a:prstGeom>
          <a:solidFill>
            <a:srgbClr val="000000"/>
          </a:solidFill>
          <a:ln w="2540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Conector de seta reta 356"/>
          <p:cNvCxnSpPr/>
          <p:nvPr/>
        </p:nvCxnSpPr>
        <p:spPr bwMode="auto">
          <a:xfrm>
            <a:off x="3396532" y="2105360"/>
            <a:ext cx="720000" cy="0"/>
          </a:xfrm>
          <a:prstGeom prst="straightConnector1">
            <a:avLst/>
          </a:prstGeom>
          <a:solidFill>
            <a:srgbClr val="000000"/>
          </a:solidFill>
          <a:ln w="2540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Conector de seta reta 356"/>
          <p:cNvCxnSpPr/>
          <p:nvPr/>
        </p:nvCxnSpPr>
        <p:spPr bwMode="auto">
          <a:xfrm flipH="1">
            <a:off x="11803516" y="5846096"/>
            <a:ext cx="720000" cy="0"/>
          </a:xfrm>
          <a:prstGeom prst="straightConnector1">
            <a:avLst/>
          </a:prstGeom>
          <a:solidFill>
            <a:srgbClr val="000000"/>
          </a:solidFill>
          <a:ln w="2540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Conector de seta reta 356"/>
          <p:cNvCxnSpPr/>
          <p:nvPr/>
        </p:nvCxnSpPr>
        <p:spPr bwMode="auto">
          <a:xfrm flipH="1">
            <a:off x="10109954" y="7617791"/>
            <a:ext cx="720000" cy="0"/>
          </a:xfrm>
          <a:prstGeom prst="straightConnector1">
            <a:avLst/>
          </a:prstGeom>
          <a:solidFill>
            <a:srgbClr val="000000"/>
          </a:solidFill>
          <a:ln w="2540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Conector de seta reta 356"/>
          <p:cNvCxnSpPr/>
          <p:nvPr/>
        </p:nvCxnSpPr>
        <p:spPr bwMode="auto">
          <a:xfrm flipH="1">
            <a:off x="12612942" y="1798514"/>
            <a:ext cx="720000" cy="0"/>
          </a:xfrm>
          <a:prstGeom prst="straightConnector1">
            <a:avLst/>
          </a:prstGeom>
          <a:solidFill>
            <a:srgbClr val="000000"/>
          </a:solidFill>
          <a:ln w="2540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31" name="Tabela 30">
            <a:extLst>
              <a:ext uri="{FF2B5EF4-FFF2-40B4-BE49-F238E27FC236}">
                <a16:creationId xmlns:a16="http://schemas.microsoft.com/office/drawing/2014/main" id="{84CCF1C0-F72E-4FD9-958D-990B6B958B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368118"/>
              </p:ext>
            </p:extLst>
          </p:nvPr>
        </p:nvGraphicFramePr>
        <p:xfrm>
          <a:off x="4163632" y="8244868"/>
          <a:ext cx="1263929" cy="5756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39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78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Geral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8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610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3892028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3"/>
          <p:cNvSpPr>
            <a:spLocks/>
          </p:cNvSpPr>
          <p:nvPr/>
        </p:nvSpPr>
        <p:spPr bwMode="auto">
          <a:xfrm>
            <a:off x="495300" y="468313"/>
            <a:ext cx="127666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just" eaLnBrk="1" hangingPunct="1"/>
            <a:r>
              <a:rPr lang="pt-BR" altLang="pt-BR" sz="2800" dirty="0">
                <a:solidFill>
                  <a:srgbClr val="DF483A"/>
                </a:solidFill>
                <a:latin typeface="Arial Black" pitchFamily="34" charset="0"/>
              </a:rPr>
              <a:t>SEXO  |  IDADE</a:t>
            </a:r>
            <a:endParaRPr lang="pt-BR" altLang="pt-BR" sz="2000" dirty="0">
              <a:solidFill>
                <a:schemeClr val="tx1"/>
              </a:solidFill>
              <a:latin typeface="Arial Black" pitchFamily="34" charset="0"/>
              <a:sym typeface="Arial Black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F9B2025-0755-4CA1-B0B9-E52C4DDCDF00}"/>
              </a:ext>
            </a:extLst>
          </p:cNvPr>
          <p:cNvSpPr txBox="1"/>
          <p:nvPr/>
        </p:nvSpPr>
        <p:spPr>
          <a:xfrm>
            <a:off x="13744624" y="1915307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Média: 38 anos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72FAC513-0D72-4AA8-BCC7-634E33CD0DB0}"/>
              </a:ext>
            </a:extLst>
          </p:cNvPr>
          <p:cNvCxnSpPr/>
          <p:nvPr/>
        </p:nvCxnSpPr>
        <p:spPr bwMode="auto">
          <a:xfrm>
            <a:off x="13797065" y="2320327"/>
            <a:ext cx="1656000" cy="0"/>
          </a:xfrm>
          <a:prstGeom prst="line">
            <a:avLst/>
          </a:prstGeom>
          <a:solidFill>
            <a:srgbClr val="000000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9" name="Picture 6" descr="age, bakery, birthdate, birthday, cake, candles, celebration, dessert, party, sweet icon">
            <a:extLst>
              <a:ext uri="{FF2B5EF4-FFF2-40B4-BE49-F238E27FC236}">
                <a16:creationId xmlns:a16="http://schemas.microsoft.com/office/drawing/2014/main" id="{451630A0-9C96-4475-86EC-D46BB606B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218" y="1777306"/>
            <a:ext cx="616940" cy="616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couple, group, people, users icon">
            <a:extLst>
              <a:ext uri="{FF2B5EF4-FFF2-40B4-BE49-F238E27FC236}">
                <a16:creationId xmlns:a16="http://schemas.microsoft.com/office/drawing/2014/main" id="{0D0B1C27-AEFB-4F79-BBA5-6E63C5189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322" y="3707904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4ECA62AB-4F05-44C0-A598-7A0FC482A8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989229"/>
              </p:ext>
            </p:extLst>
          </p:nvPr>
        </p:nvGraphicFramePr>
        <p:xfrm>
          <a:off x="7496035" y="8316876"/>
          <a:ext cx="1263929" cy="5756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39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78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Geral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8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610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Gráfico 10"/>
          <p:cNvGraphicFramePr/>
          <p:nvPr>
            <p:extLst>
              <p:ext uri="{D42A27DB-BD31-4B8C-83A1-F6EECF244321}">
                <p14:modId xmlns:p14="http://schemas.microsoft.com/office/powerpoint/2010/main" val="2070172715"/>
              </p:ext>
            </p:extLst>
          </p:nvPr>
        </p:nvGraphicFramePr>
        <p:xfrm>
          <a:off x="711176" y="1043608"/>
          <a:ext cx="6912768" cy="72408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Gráfico 11"/>
          <p:cNvGraphicFramePr/>
          <p:nvPr>
            <p:extLst>
              <p:ext uri="{D42A27DB-BD31-4B8C-83A1-F6EECF244321}">
                <p14:modId xmlns:p14="http://schemas.microsoft.com/office/powerpoint/2010/main" val="3974314892"/>
              </p:ext>
            </p:extLst>
          </p:nvPr>
        </p:nvGraphicFramePr>
        <p:xfrm>
          <a:off x="7551936" y="2099973"/>
          <a:ext cx="7293371" cy="5588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286629901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ráfico 12"/>
          <p:cNvGraphicFramePr/>
          <p:nvPr>
            <p:extLst>
              <p:ext uri="{D42A27DB-BD31-4B8C-83A1-F6EECF244321}">
                <p14:modId xmlns:p14="http://schemas.microsoft.com/office/powerpoint/2010/main" val="887239965"/>
              </p:ext>
            </p:extLst>
          </p:nvPr>
        </p:nvGraphicFramePr>
        <p:xfrm>
          <a:off x="8191497" y="1662740"/>
          <a:ext cx="8280919" cy="5490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0" name="Espaço Reservado para Número de Slide 5"/>
          <p:cNvSpPr txBox="1">
            <a:spLocks/>
          </p:cNvSpPr>
          <p:nvPr/>
        </p:nvSpPr>
        <p:spPr bwMode="auto">
          <a:xfrm>
            <a:off x="0" y="8564563"/>
            <a:ext cx="1574800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eaLnBrk="1" hangingPunct="1"/>
            <a:r>
              <a:rPr lang="pt-BR" altLang="pt-BR" sz="1200" b="1" dirty="0">
                <a:solidFill>
                  <a:schemeClr val="tx1"/>
                </a:solidFill>
                <a:latin typeface="Arial Black" pitchFamily="34" charset="0"/>
              </a:rPr>
              <a:t>Slide </a:t>
            </a:r>
            <a:fld id="{F5B5FEA8-A038-4224-9F52-21012FD5F792}" type="slidenum">
              <a:rPr lang="pt-BR" altLang="pt-BR" sz="1200" b="1">
                <a:solidFill>
                  <a:schemeClr val="tx1"/>
                </a:solidFill>
                <a:latin typeface="Arial Black" pitchFamily="34" charset="0"/>
              </a:rPr>
              <a:pPr eaLnBrk="1" hangingPunct="1"/>
              <a:t>13</a:t>
            </a:fld>
            <a:endParaRPr lang="pt-BR" altLang="pt-BR" sz="12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7172" name="Rectangle 3"/>
          <p:cNvSpPr>
            <a:spLocks/>
          </p:cNvSpPr>
          <p:nvPr/>
        </p:nvSpPr>
        <p:spPr bwMode="auto">
          <a:xfrm>
            <a:off x="495300" y="468313"/>
            <a:ext cx="127666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just" eaLnBrk="1" hangingPunct="1"/>
            <a:r>
              <a:rPr lang="pt-BR" altLang="pt-BR" sz="2800" dirty="0">
                <a:solidFill>
                  <a:srgbClr val="DF483A"/>
                </a:solidFill>
                <a:latin typeface="Arial Black" pitchFamily="34" charset="0"/>
              </a:rPr>
              <a:t>CLASSE</a:t>
            </a:r>
            <a:endParaRPr lang="pt-BR" altLang="pt-BR" sz="2000" dirty="0">
              <a:solidFill>
                <a:schemeClr val="tx1"/>
              </a:solidFill>
              <a:latin typeface="Arial Black" pitchFamily="34" charset="0"/>
              <a:sym typeface="Arial Black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8161476" y="6948264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Média de moradores por domicílio: 3,2</a:t>
            </a:r>
          </a:p>
        </p:txBody>
      </p:sp>
      <p:pic>
        <p:nvPicPr>
          <p:cNvPr id="9" name="Picture 10" descr="home icon">
            <a:extLst>
              <a:ext uri="{FF2B5EF4-FFF2-40B4-BE49-F238E27FC236}">
                <a16:creationId xmlns:a16="http://schemas.microsoft.com/office/drawing/2014/main" id="{BF2375FC-CFE6-4CC5-969C-A3C71A677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2218" y="3794002"/>
            <a:ext cx="1340812" cy="111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Resultado de imagem para classe social">
            <a:extLst>
              <a:ext uri="{FF2B5EF4-FFF2-40B4-BE49-F238E27FC236}">
                <a16:creationId xmlns:a16="http://schemas.microsoft.com/office/drawing/2014/main" id="{F0A025FC-C72A-4D93-89EC-CE7E1F6D3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90876" y="3714922"/>
            <a:ext cx="1534799" cy="114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4ECA62AB-4F05-44C0-A598-7A0FC482A8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710428"/>
              </p:ext>
            </p:extLst>
          </p:nvPr>
        </p:nvGraphicFramePr>
        <p:xfrm>
          <a:off x="7496035" y="8244408"/>
          <a:ext cx="1263929" cy="5756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39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78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Geral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80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610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Gráfico 11"/>
          <p:cNvGraphicFramePr/>
          <p:nvPr>
            <p:extLst>
              <p:ext uri="{D42A27DB-BD31-4B8C-83A1-F6EECF244321}">
                <p14:modId xmlns:p14="http://schemas.microsoft.com/office/powerpoint/2010/main" val="753801023"/>
              </p:ext>
            </p:extLst>
          </p:nvPr>
        </p:nvGraphicFramePr>
        <p:xfrm>
          <a:off x="1935312" y="1752886"/>
          <a:ext cx="7129264" cy="5561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111418429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Log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Log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Log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Log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Log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Log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000000"/>
    </a:accent1>
    <a:accent2>
      <a:srgbClr val="333399"/>
    </a:accent2>
    <a:accent3>
      <a:srgbClr val="FFFFFF"/>
    </a:accent3>
    <a:accent4>
      <a:srgbClr val="000000"/>
    </a:accent4>
    <a:accent5>
      <a:srgbClr val="AAAAAA"/>
    </a:accent5>
    <a:accent6>
      <a:srgbClr val="2D2D8A"/>
    </a:accent6>
    <a:hlink>
      <a:srgbClr val="009999"/>
    </a:hlink>
    <a:folHlink>
      <a:srgbClr val="99CC00"/>
    </a:folHlink>
  </a:clrScheme>
  <a:fontScheme name="Logo">
    <a:majorFont>
      <a:latin typeface="Gill Sans"/>
      <a:ea typeface="ヒラギノ角ゴ ProN W3"/>
      <a:cs typeface="ヒラギノ角ゴ ProN W3"/>
    </a:majorFont>
    <a:minorFont>
      <a:latin typeface="Gill Sans"/>
      <a:ea typeface="ヒラギノ角ゴ ProN W3"/>
      <a:cs typeface="ヒラギノ角ゴ ProN W3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mobilidade">
    <a:dk1>
      <a:srgbClr val="000000"/>
    </a:dk1>
    <a:lt1>
      <a:srgbClr val="FFFFFF"/>
    </a:lt1>
    <a:dk2>
      <a:srgbClr val="000000"/>
    </a:dk2>
    <a:lt2>
      <a:srgbClr val="808080"/>
    </a:lt2>
    <a:accent1>
      <a:srgbClr val="000000"/>
    </a:accent1>
    <a:accent2>
      <a:srgbClr val="262672"/>
    </a:accent2>
    <a:accent3>
      <a:srgbClr val="4A65A0"/>
    </a:accent3>
    <a:accent4>
      <a:srgbClr val="6F87BD"/>
    </a:accent4>
    <a:accent5>
      <a:srgbClr val="23304D"/>
    </a:accent5>
    <a:accent6>
      <a:srgbClr val="4A536E"/>
    </a:accent6>
    <a:hlink>
      <a:srgbClr val="009999"/>
    </a:hlink>
    <a:folHlink>
      <a:srgbClr val="99CC00"/>
    </a:folHlink>
  </a:clrScheme>
  <a:fontScheme name="Logo">
    <a:majorFont>
      <a:latin typeface="Gill Sans"/>
      <a:ea typeface="ヒラギノ角ゴ ProN W3"/>
      <a:cs typeface="ヒラギノ角ゴ ProN W3"/>
    </a:majorFont>
    <a:minorFont>
      <a:latin typeface="Gill Sans"/>
      <a:ea typeface="ヒラギノ角ゴ ProN W3"/>
      <a:cs typeface="ヒラギノ角ゴ ProN W3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000000"/>
    </a:accent1>
    <a:accent2>
      <a:srgbClr val="333399"/>
    </a:accent2>
    <a:accent3>
      <a:srgbClr val="FFFFFF"/>
    </a:accent3>
    <a:accent4>
      <a:srgbClr val="000000"/>
    </a:accent4>
    <a:accent5>
      <a:srgbClr val="AAAAAA"/>
    </a:accent5>
    <a:accent6>
      <a:srgbClr val="2D2D8A"/>
    </a:accent6>
    <a:hlink>
      <a:srgbClr val="009999"/>
    </a:hlink>
    <a:folHlink>
      <a:srgbClr val="99CC00"/>
    </a:folHlink>
  </a:clrScheme>
  <a:fontScheme name="Logo">
    <a:majorFont>
      <a:latin typeface="Gill Sans"/>
      <a:ea typeface="ヒラギノ角ゴ ProN W3"/>
      <a:cs typeface="ヒラギノ角ゴ ProN W3"/>
    </a:majorFont>
    <a:minorFont>
      <a:latin typeface="Gill Sans"/>
      <a:ea typeface="ヒラギノ角ゴ ProN W3"/>
      <a:cs typeface="ヒラギノ角ゴ ProN W3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mobilidade">
    <a:dk1>
      <a:srgbClr val="000000"/>
    </a:dk1>
    <a:lt1>
      <a:srgbClr val="FFFFFF"/>
    </a:lt1>
    <a:dk2>
      <a:srgbClr val="000000"/>
    </a:dk2>
    <a:lt2>
      <a:srgbClr val="808080"/>
    </a:lt2>
    <a:accent1>
      <a:srgbClr val="000000"/>
    </a:accent1>
    <a:accent2>
      <a:srgbClr val="262672"/>
    </a:accent2>
    <a:accent3>
      <a:srgbClr val="4A65A0"/>
    </a:accent3>
    <a:accent4>
      <a:srgbClr val="6F87BD"/>
    </a:accent4>
    <a:accent5>
      <a:srgbClr val="23304D"/>
    </a:accent5>
    <a:accent6>
      <a:srgbClr val="4A536E"/>
    </a:accent6>
    <a:hlink>
      <a:srgbClr val="009999"/>
    </a:hlink>
    <a:folHlink>
      <a:srgbClr val="99CC00"/>
    </a:folHlink>
  </a:clrScheme>
  <a:fontScheme name="Logo">
    <a:majorFont>
      <a:latin typeface="Gill Sans"/>
      <a:ea typeface="ヒラギノ角ゴ ProN W3"/>
      <a:cs typeface="ヒラギノ角ゴ ProN W3"/>
    </a:majorFont>
    <a:minorFont>
      <a:latin typeface="Gill Sans"/>
      <a:ea typeface="ヒラギノ角ゴ ProN W3"/>
      <a:cs typeface="ヒラギノ角ゴ ProN W3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mobilidade">
    <a:dk1>
      <a:srgbClr val="000000"/>
    </a:dk1>
    <a:lt1>
      <a:srgbClr val="FFFFFF"/>
    </a:lt1>
    <a:dk2>
      <a:srgbClr val="000000"/>
    </a:dk2>
    <a:lt2>
      <a:srgbClr val="808080"/>
    </a:lt2>
    <a:accent1>
      <a:srgbClr val="000000"/>
    </a:accent1>
    <a:accent2>
      <a:srgbClr val="262672"/>
    </a:accent2>
    <a:accent3>
      <a:srgbClr val="4A65A0"/>
    </a:accent3>
    <a:accent4>
      <a:srgbClr val="6F87BD"/>
    </a:accent4>
    <a:accent5>
      <a:srgbClr val="23304D"/>
    </a:accent5>
    <a:accent6>
      <a:srgbClr val="4A536E"/>
    </a:accent6>
    <a:hlink>
      <a:srgbClr val="009999"/>
    </a:hlink>
    <a:folHlink>
      <a:srgbClr val="99CC00"/>
    </a:folHlink>
  </a:clrScheme>
  <a:fontScheme name="Logo">
    <a:majorFont>
      <a:latin typeface="Gill Sans"/>
      <a:ea typeface="ヒラギノ角ゴ ProN W3"/>
      <a:cs typeface="ヒラギノ角ゴ ProN W3"/>
    </a:majorFont>
    <a:minorFont>
      <a:latin typeface="Gill Sans"/>
      <a:ea typeface="ヒラギノ角ゴ ProN W3"/>
      <a:cs typeface="ヒラギノ角ゴ ProN W3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90303</TotalTime>
  <Pages>0</Pages>
  <Words>2864</Words>
  <Characters>0</Characters>
  <Application>Microsoft Office PowerPoint</Application>
  <PresentationFormat>Personalizar</PresentationFormat>
  <Lines>0</Lines>
  <Paragraphs>735</Paragraphs>
  <Slides>13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13</vt:i4>
      </vt:variant>
    </vt:vector>
  </HeadingPairs>
  <TitlesOfParts>
    <vt:vector size="20" baseType="lpstr">
      <vt:lpstr>Arial</vt:lpstr>
      <vt:lpstr>Arial Black</vt:lpstr>
      <vt:lpstr>Arial Narrow</vt:lpstr>
      <vt:lpstr>Calibri</vt:lpstr>
      <vt:lpstr>Gill Sans</vt:lpstr>
      <vt:lpstr>Logo</vt:lpstr>
      <vt:lpstr>1_Logo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Dia das Mães</dc:title>
  <dc:creator>SPC Brasil</dc:creator>
  <cp:keywords>SPC Brasil</cp:keywords>
  <cp:lastModifiedBy>CNDL - Marina Barbosa Gomes</cp:lastModifiedBy>
  <cp:revision>9315</cp:revision>
  <cp:lastPrinted>2014-01-09T16:51:39Z</cp:lastPrinted>
  <dcterms:modified xsi:type="dcterms:W3CDTF">2020-08-27T14:06:07Z</dcterms:modified>
  <cp:category>confidencial</cp:category>
</cp:coreProperties>
</file>